
<file path=[Content_Types].xml><?xml version="1.0" encoding="utf-8"?>
<Types xmlns="http://schemas.openxmlformats.org/package/2006/content-types">
  <Default Extension="jpeg" ContentType="image/jpeg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64" r:id="rId5"/>
    <p:sldId id="268" r:id="rId6"/>
    <p:sldId id="269" r:id="rId7"/>
    <p:sldId id="270" r:id="rId8"/>
    <p:sldId id="272" r:id="rId9"/>
    <p:sldId id="271" r:id="rId10"/>
    <p:sldId id="267" r:id="rId11"/>
    <p:sldId id="259" r:id="rId12"/>
    <p:sldId id="260" r:id="rId13"/>
    <p:sldId id="261" r:id="rId14"/>
    <p:sldId id="262" r:id="rId15"/>
    <p:sldId id="265" r:id="rId16"/>
    <p:sldId id="263" r:id="rId17"/>
    <p:sldId id="26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AFF"/>
    <a:srgbClr val="00FFFF"/>
    <a:srgbClr val="00AD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1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820B5-36C0-4794-9E01-220C2D3A21D1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EFC5FD-8DBC-4524-99EA-FCD3D8A86D8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32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49910" y="3831150"/>
            <a:ext cx="5651090" cy="1426649"/>
          </a:xfrm>
        </p:spPr>
        <p:txBody>
          <a:bodyPr/>
          <a:lstStyle>
            <a:lvl1pPr marL="0" indent="0" algn="l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SlicerIGT</a:t>
            </a:r>
            <a:r>
              <a:rPr lang="en-US" dirty="0"/>
              <a:t> Tutorial Series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45" b="27021"/>
          <a:stretch/>
        </p:blipFill>
        <p:spPr>
          <a:xfrm>
            <a:off x="1080626" y="3602038"/>
            <a:ext cx="1269284" cy="924063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163096" y="3716594"/>
            <a:ext cx="4090219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6820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45" b="27021"/>
          <a:stretch/>
        </p:blipFill>
        <p:spPr>
          <a:xfrm>
            <a:off x="667671" y="6314722"/>
            <a:ext cx="695325" cy="506210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1278192" y="6334386"/>
            <a:ext cx="4090219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 userDrawn="1"/>
        </p:nvSpPr>
        <p:spPr>
          <a:xfrm>
            <a:off x="1333500" y="6381750"/>
            <a:ext cx="18806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0070C0"/>
                </a:solidFill>
              </a:rPr>
              <a:t>SlicerIGT</a:t>
            </a:r>
            <a:r>
              <a:rPr lang="en-US" sz="1400" i="1" baseline="0" dirty="0">
                <a:solidFill>
                  <a:srgbClr val="0070C0"/>
                </a:solidFill>
              </a:rPr>
              <a:t> Tutorial Series</a:t>
            </a:r>
            <a:endParaRPr lang="en-US" sz="1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74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‹nº›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45" b="27021"/>
          <a:stretch/>
        </p:blipFill>
        <p:spPr>
          <a:xfrm>
            <a:off x="667671" y="6314722"/>
            <a:ext cx="695325" cy="506210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>
          <a:xfrm>
            <a:off x="1278192" y="6334386"/>
            <a:ext cx="4090219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1333500" y="6381750"/>
            <a:ext cx="18806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0070C0"/>
                </a:solidFill>
              </a:rPr>
              <a:t>SlicerIGT</a:t>
            </a:r>
            <a:r>
              <a:rPr lang="en-US" sz="1400" i="1" baseline="0" dirty="0">
                <a:solidFill>
                  <a:srgbClr val="0070C0"/>
                </a:solidFill>
              </a:rPr>
              <a:t> Tutorial Series</a:t>
            </a:r>
            <a:endParaRPr lang="en-US" sz="1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702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‹nº›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45" b="27021"/>
          <a:stretch/>
        </p:blipFill>
        <p:spPr>
          <a:xfrm>
            <a:off x="667671" y="6314722"/>
            <a:ext cx="695325" cy="506210"/>
          </a:xfrm>
          <a:prstGeom prst="rect">
            <a:avLst/>
          </a:prstGeom>
        </p:spPr>
      </p:pic>
      <p:cxnSp>
        <p:nvCxnSpPr>
          <p:cNvPr id="6" name="Straight Connector 5"/>
          <p:cNvCxnSpPr/>
          <p:nvPr userDrawn="1"/>
        </p:nvCxnSpPr>
        <p:spPr>
          <a:xfrm>
            <a:off x="1278192" y="6334386"/>
            <a:ext cx="4090219" cy="0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 userDrawn="1"/>
        </p:nvSpPr>
        <p:spPr>
          <a:xfrm>
            <a:off x="1333500" y="6381750"/>
            <a:ext cx="18806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>
                <a:solidFill>
                  <a:srgbClr val="0070C0"/>
                </a:solidFill>
              </a:rPr>
              <a:t>SlicerIGT</a:t>
            </a:r>
            <a:r>
              <a:rPr lang="en-US" sz="1400" i="1" baseline="0" dirty="0">
                <a:solidFill>
                  <a:srgbClr val="0070C0"/>
                </a:solidFill>
              </a:rPr>
              <a:t> Tutorial Series</a:t>
            </a:r>
            <a:endParaRPr lang="en-US" sz="14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64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850" y="2934154"/>
            <a:ext cx="7886700" cy="634999"/>
          </a:xfrm>
        </p:spPr>
        <p:txBody>
          <a:bodyPr>
            <a:no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155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63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181100"/>
            <a:ext cx="7886700" cy="4995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3501" y="6356351"/>
            <a:ext cx="4781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 i="1">
                <a:solidFill>
                  <a:srgbClr val="0070C0"/>
                </a:solidFill>
              </a:defRPr>
            </a:lvl1pPr>
          </a:lstStyle>
          <a:p>
            <a:pPr algn="l"/>
            <a:r>
              <a:rPr lang="en-CA" dirty="0" err="1"/>
              <a:t>SlicerIGT</a:t>
            </a:r>
            <a:r>
              <a:rPr lang="en-CA" dirty="0"/>
              <a:t> Tutorial Series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4E161-ED1F-470E-9199-7D8E989353A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8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  <p:sldLayoutId id="2147483667" r:id="rId4"/>
    <p:sldLayoutId id="2147483668" r:id="rId5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Calibração de </a:t>
            </a:r>
            <a:r>
              <a:rPr lang="pt-BR" dirty="0" err="1"/>
              <a:t>Pivot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Série de Tutoriais do </a:t>
            </a:r>
            <a:r>
              <a:rPr lang="pt-BR" dirty="0" err="1"/>
              <a:t>SlicerIGT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131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04850" y="1945821"/>
            <a:ext cx="7886700" cy="2611666"/>
          </a:xfrm>
        </p:spPr>
        <p:txBody>
          <a:bodyPr/>
          <a:lstStyle/>
          <a:p>
            <a:r>
              <a:rPr lang="en-CA" dirty="0" err="1"/>
              <a:t>Exemplo</a:t>
            </a:r>
            <a:r>
              <a:rPr lang="en-CA" dirty="0"/>
              <a:t> 2.</a:t>
            </a:r>
            <a:br>
              <a:rPr lang="en-CA" dirty="0"/>
            </a:br>
            <a:r>
              <a:rPr lang="en-CA" sz="2800" dirty="0"/>
              <a:t>(</a:t>
            </a:r>
            <a:r>
              <a:rPr lang="pt-BR" sz="2800" dirty="0"/>
              <a:t>PLUS necessário. Este método está se tornando obsoleto.</a:t>
            </a:r>
            <a:r>
              <a:rPr lang="en-CA" sz="2800" dirty="0"/>
              <a:t>)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7061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Calibração de </a:t>
            </a:r>
            <a:r>
              <a:rPr lang="pt-BR" dirty="0" err="1"/>
              <a:t>pivot</a:t>
            </a:r>
            <a:r>
              <a:rPr lang="pt-BR" dirty="0"/>
              <a:t> no </a:t>
            </a:r>
            <a:r>
              <a:rPr lang="pt-BR" dirty="0" err="1"/>
              <a:t>Slicer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Existe uma </a:t>
            </a:r>
            <a:r>
              <a:rPr lang="pt-BR" b="1" dirty="0"/>
              <a:t>sequência de dados </a:t>
            </a:r>
            <a:r>
              <a:rPr lang="pt-BR" dirty="0"/>
              <a:t>(</a:t>
            </a:r>
            <a:r>
              <a:rPr lang="pt-BR" i="1" dirty="0"/>
              <a:t>data </a:t>
            </a:r>
            <a:r>
              <a:rPr lang="pt-BR" i="1" dirty="0" err="1"/>
              <a:t>sequence</a:t>
            </a:r>
            <a:r>
              <a:rPr lang="pt-BR" dirty="0"/>
              <a:t>) no </a:t>
            </a:r>
            <a:r>
              <a:rPr lang="pt-BR" b="1" dirty="0" err="1"/>
              <a:t>SlicerIGT</a:t>
            </a:r>
            <a:r>
              <a:rPr lang="pt-BR" b="1" dirty="0"/>
              <a:t>-Data </a:t>
            </a:r>
            <a:r>
              <a:rPr lang="pt-BR" dirty="0"/>
              <a:t>que foi gravada usando um estilete em movimento de </a:t>
            </a:r>
            <a:r>
              <a:rPr lang="pt-BR" dirty="0" err="1"/>
              <a:t>pivot</a:t>
            </a:r>
            <a:r>
              <a:rPr lang="pt-BR" dirty="0"/>
              <a:t>: </a:t>
            </a:r>
            <a:r>
              <a:rPr lang="pt-BR" b="1" dirty="0" err="1"/>
              <a:t>PivotCalibration.mha</a:t>
            </a:r>
            <a:r>
              <a:rPr lang="pt-BR" dirty="0"/>
              <a:t>.</a:t>
            </a:r>
          </a:p>
          <a:p>
            <a:r>
              <a:rPr lang="pt-BR" dirty="0"/>
              <a:t>A </a:t>
            </a:r>
            <a:r>
              <a:rPr lang="pt-BR" b="1" dirty="0"/>
              <a:t>ponta do estilete </a:t>
            </a:r>
            <a:r>
              <a:rPr lang="pt-BR" dirty="0"/>
              <a:t>(</a:t>
            </a:r>
            <a:r>
              <a:rPr lang="pt-BR" i="1" dirty="0" err="1"/>
              <a:t>stylus</a:t>
            </a:r>
            <a:r>
              <a:rPr lang="pt-BR" i="1" dirty="0"/>
              <a:t> </a:t>
            </a:r>
            <a:r>
              <a:rPr lang="pt-BR" i="1" dirty="0" err="1"/>
              <a:t>tip</a:t>
            </a:r>
            <a:r>
              <a:rPr lang="pt-BR" dirty="0"/>
              <a:t>) estava realizando o movimento de </a:t>
            </a:r>
            <a:r>
              <a:rPr lang="pt-BR" dirty="0" err="1"/>
              <a:t>pivot</a:t>
            </a:r>
            <a:r>
              <a:rPr lang="pt-BR" dirty="0"/>
              <a:t> em relação a um </a:t>
            </a:r>
            <a:r>
              <a:rPr lang="pt-BR" b="1" dirty="0"/>
              <a:t>objeto de referência rastreado</a:t>
            </a:r>
            <a:r>
              <a:rPr lang="pt-BR" dirty="0"/>
              <a:t> (</a:t>
            </a:r>
            <a:r>
              <a:rPr lang="pt-BR" i="1" dirty="0" err="1"/>
              <a:t>tracked</a:t>
            </a:r>
            <a:r>
              <a:rPr lang="pt-BR" i="1" dirty="0"/>
              <a:t> </a:t>
            </a:r>
            <a:r>
              <a:rPr lang="pt-BR" i="1" dirty="0" err="1"/>
              <a:t>Reference</a:t>
            </a:r>
            <a:r>
              <a:rPr lang="pt-BR" i="1" dirty="0"/>
              <a:t> </a:t>
            </a:r>
            <a:r>
              <a:rPr lang="pt-BR" i="1" dirty="0" err="1"/>
              <a:t>object</a:t>
            </a:r>
            <a:r>
              <a:rPr lang="pt-BR" dirty="0"/>
              <a:t>). Portanto, precisamos da </a:t>
            </a:r>
            <a:r>
              <a:rPr lang="pt-BR" b="1" dirty="0"/>
              <a:t>transformação </a:t>
            </a:r>
            <a:r>
              <a:rPr lang="pt-BR" b="1" dirty="0" err="1"/>
              <a:t>EstileteParaReferência</a:t>
            </a:r>
            <a:r>
              <a:rPr lang="pt-BR" dirty="0"/>
              <a:t> (</a:t>
            </a:r>
            <a:r>
              <a:rPr lang="pt-BR" i="1" dirty="0" err="1"/>
              <a:t>StylusToReference</a:t>
            </a:r>
            <a:r>
              <a:rPr lang="pt-BR" dirty="0"/>
              <a:t>) para determinar a </a:t>
            </a:r>
            <a:r>
              <a:rPr lang="pt-BR" b="1" dirty="0" err="1"/>
              <a:t>PontaDoEstilete</a:t>
            </a:r>
            <a:r>
              <a:rPr lang="pt-BR" dirty="0"/>
              <a:t> (</a:t>
            </a:r>
            <a:r>
              <a:rPr lang="pt-BR" i="1" dirty="0" err="1"/>
              <a:t>StylusTip</a:t>
            </a:r>
            <a:r>
              <a:rPr lang="pt-BR" dirty="0"/>
              <a:t>) – que corresponde ao ponto de </a:t>
            </a:r>
            <a:r>
              <a:rPr lang="pt-BR" dirty="0" err="1"/>
              <a:t>pivot</a:t>
            </a:r>
            <a:r>
              <a:rPr lang="pt-BR" dirty="0"/>
              <a:t>.</a:t>
            </a:r>
          </a:p>
          <a:p>
            <a:r>
              <a:rPr lang="pt-BR" dirty="0"/>
              <a:t>Execute </a:t>
            </a:r>
            <a:r>
              <a:rPr lang="pt-BR" b="1" dirty="0"/>
              <a:t>PivotCalibrationExtend.bat </a:t>
            </a:r>
            <a:r>
              <a:rPr lang="pt-BR" dirty="0"/>
              <a:t>para obter o arquivo </a:t>
            </a:r>
            <a:r>
              <a:rPr lang="pt-BR" b="1" dirty="0" err="1"/>
              <a:t>PivotCalibration-Extended.mha</a:t>
            </a:r>
            <a:r>
              <a:rPr lang="pt-BR" b="1" dirty="0"/>
              <a:t> </a:t>
            </a:r>
            <a:r>
              <a:rPr lang="pt-BR" dirty="0"/>
              <a:t>na pasta /</a:t>
            </a:r>
            <a:r>
              <a:rPr lang="pt-BR" b="1" dirty="0"/>
              <a:t>data</a:t>
            </a:r>
            <a:r>
              <a:rPr lang="pt-BR" dirty="0"/>
              <a:t> da sua instalação do </a:t>
            </a:r>
            <a:r>
              <a:rPr lang="pt-BR" b="1" dirty="0"/>
              <a:t>PLUS</a:t>
            </a:r>
            <a:r>
              <a:rPr lang="pt-BR" dirty="0"/>
              <a:t>.</a:t>
            </a:r>
          </a:p>
          <a:p>
            <a:r>
              <a:rPr lang="pt-BR" dirty="0"/>
              <a:t>Por exemplo:</a:t>
            </a:r>
          </a:p>
          <a:p>
            <a:pPr marL="0" indent="0">
              <a:buNone/>
            </a:pPr>
            <a:r>
              <a:rPr lang="pt-BR" dirty="0"/>
              <a:t>   c:\users\you\PlusApp-2.1.2.3392-Win64\data\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511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129" y="365126"/>
            <a:ext cx="8636259" cy="634999"/>
          </a:xfrm>
        </p:spPr>
        <p:txBody>
          <a:bodyPr>
            <a:normAutofit fontScale="90000"/>
          </a:bodyPr>
          <a:lstStyle/>
          <a:p>
            <a:r>
              <a:rPr lang="pt-BR" dirty="0"/>
              <a:t>Carregar sequência de calibração de </a:t>
            </a:r>
            <a:r>
              <a:rPr lang="pt-BR" dirty="0" err="1"/>
              <a:t>pivot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12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096" y="1147031"/>
            <a:ext cx="6833808" cy="506241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457950" y="3163645"/>
            <a:ext cx="1415600" cy="34020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994362" y="3072136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2.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238958" y="5761549"/>
            <a:ext cx="878239" cy="34020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775370" y="5686224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3.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75129" y="1364266"/>
            <a:ext cx="5421664" cy="529271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CA" dirty="0" err="1">
                <a:solidFill>
                  <a:schemeClr val="tx1"/>
                </a:solidFill>
              </a:rPr>
              <a:t>Arraste</a:t>
            </a:r>
            <a:r>
              <a:rPr lang="en-CA" dirty="0">
                <a:solidFill>
                  <a:schemeClr val="tx1"/>
                </a:solidFill>
              </a:rPr>
              <a:t> e </a:t>
            </a:r>
            <a:r>
              <a:rPr lang="en-CA" dirty="0" err="1">
                <a:solidFill>
                  <a:schemeClr val="tx1"/>
                </a:solidFill>
              </a:rPr>
              <a:t>solte</a:t>
            </a:r>
            <a:r>
              <a:rPr lang="en-CA" dirty="0">
                <a:solidFill>
                  <a:schemeClr val="tx1"/>
                </a:solidFill>
              </a:rPr>
              <a:t> o </a:t>
            </a:r>
            <a:r>
              <a:rPr lang="en-CA" dirty="0" err="1">
                <a:solidFill>
                  <a:schemeClr val="tx1"/>
                </a:solidFill>
              </a:rPr>
              <a:t>arquivo</a:t>
            </a:r>
            <a:r>
              <a:rPr lang="en-CA" dirty="0">
                <a:solidFill>
                  <a:schemeClr val="tx1"/>
                </a:solidFill>
              </a:rPr>
              <a:t> </a:t>
            </a:r>
            <a:r>
              <a:rPr lang="en-CA" i="1" dirty="0" err="1">
                <a:solidFill>
                  <a:schemeClr val="tx1"/>
                </a:solidFill>
              </a:rPr>
              <a:t>PivotCalibration-Extended.mha</a:t>
            </a:r>
            <a:r>
              <a:rPr lang="en-CA" i="1" dirty="0">
                <a:solidFill>
                  <a:schemeClr val="tx1"/>
                </a:solidFill>
              </a:rPr>
              <a:t> </a:t>
            </a:r>
            <a:r>
              <a:rPr lang="en-CA" dirty="0">
                <a:solidFill>
                  <a:schemeClr val="tx1"/>
                </a:solidFill>
              </a:rPr>
              <a:t>no Slicer.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6856" y="916236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1.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864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3880" y="1645976"/>
            <a:ext cx="3952381" cy="31238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Exemplo: calibração de </a:t>
            </a:r>
            <a:r>
              <a:rPr lang="pt-BR" dirty="0" err="1"/>
              <a:t>pivot</a:t>
            </a:r>
            <a:r>
              <a:rPr lang="pt-BR" dirty="0"/>
              <a:t> no </a:t>
            </a:r>
            <a:r>
              <a:rPr lang="pt-BR" dirty="0" err="1"/>
              <a:t>Slicer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074" y="1650436"/>
            <a:ext cx="4162926" cy="3674121"/>
          </a:xfrm>
        </p:spPr>
        <p:txBody>
          <a:bodyPr>
            <a:normAutofit fontScale="92500"/>
          </a:bodyPr>
          <a:lstStyle/>
          <a:p>
            <a:r>
              <a:rPr lang="pt-BR" dirty="0"/>
              <a:t>Crie um modelo de agulha (</a:t>
            </a:r>
            <a:r>
              <a:rPr lang="pt-BR" i="1" dirty="0" err="1"/>
              <a:t>needle</a:t>
            </a:r>
            <a:r>
              <a:rPr lang="pt-BR" i="1" dirty="0"/>
              <a:t> model</a:t>
            </a:r>
            <a:r>
              <a:rPr lang="pt-BR" dirty="0"/>
              <a:t>) usando </a:t>
            </a:r>
            <a:r>
              <a:rPr lang="pt-BR" b="1" dirty="0" err="1"/>
              <a:t>IGT</a:t>
            </a:r>
            <a:r>
              <a:rPr lang="pt-BR" b="1" dirty="0"/>
              <a:t> / Criar modelos </a:t>
            </a:r>
            <a:r>
              <a:rPr lang="pt-BR" dirty="0"/>
              <a:t>(</a:t>
            </a:r>
            <a:r>
              <a:rPr lang="pt-BR" i="1" dirty="0" err="1"/>
              <a:t>Create</a:t>
            </a:r>
            <a:r>
              <a:rPr lang="pt-BR" i="1" dirty="0"/>
              <a:t> Models</a:t>
            </a:r>
            <a:r>
              <a:rPr lang="pt-BR" dirty="0"/>
              <a:t>) para representar a ferramenta do tipo estilete.</a:t>
            </a:r>
          </a:p>
          <a:p>
            <a:r>
              <a:rPr lang="pt-BR" dirty="0"/>
              <a:t>Um modelo de agulha deverá aparecer na cena com a seguinte aparência: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13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040071" y="1650435"/>
            <a:ext cx="1560686" cy="34020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051762" y="1205809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1.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890183" y="4316898"/>
            <a:ext cx="1126078" cy="347359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089534" y="4640533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2.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7944" y="4843604"/>
            <a:ext cx="3104762" cy="9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651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Exemplo: calibração de </a:t>
            </a:r>
            <a:r>
              <a:rPr lang="pt-BR" dirty="0" err="1"/>
              <a:t>pivot</a:t>
            </a:r>
            <a:r>
              <a:rPr lang="pt-BR" dirty="0"/>
              <a:t> no </a:t>
            </a:r>
            <a:r>
              <a:rPr lang="pt-BR" dirty="0" err="1"/>
              <a:t>Slicer</a:t>
            </a:r>
            <a:r>
              <a:rPr lang="pt-BR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5395" y="1375645"/>
            <a:ext cx="4216669" cy="4832649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Crie a </a:t>
            </a:r>
            <a:r>
              <a:rPr lang="pt-BR" b="1" dirty="0"/>
              <a:t>hierarquia de transformações </a:t>
            </a:r>
            <a:r>
              <a:rPr lang="pt-BR" dirty="0"/>
              <a:t>(</a:t>
            </a:r>
            <a:r>
              <a:rPr lang="pt-BR" i="1" dirty="0" err="1"/>
              <a:t>transform</a:t>
            </a:r>
            <a:r>
              <a:rPr lang="pt-BR" i="1" dirty="0"/>
              <a:t> </a:t>
            </a:r>
            <a:r>
              <a:rPr lang="pt-BR" i="1" dirty="0" err="1"/>
              <a:t>hierarchy</a:t>
            </a:r>
            <a:r>
              <a:rPr lang="pt-BR" dirty="0"/>
              <a:t>) para a cena</a:t>
            </a:r>
            <a:r>
              <a:rPr lang="en-CA" dirty="0"/>
              <a:t>:</a:t>
            </a:r>
          </a:p>
          <a:p>
            <a:r>
              <a:rPr lang="pt-BR" dirty="0"/>
              <a:t>Selecione o módulo </a:t>
            </a:r>
            <a:r>
              <a:rPr lang="pt-BR" b="1" dirty="0"/>
              <a:t>Transformações </a:t>
            </a:r>
            <a:r>
              <a:rPr lang="pt-BR" dirty="0"/>
              <a:t>(</a:t>
            </a:r>
            <a:r>
              <a:rPr lang="pt-BR" i="1" dirty="0" err="1"/>
              <a:t>Transforms</a:t>
            </a:r>
            <a:r>
              <a:rPr lang="pt-BR" dirty="0"/>
              <a:t>) e crie uma nova transformação chamada </a:t>
            </a:r>
            <a:r>
              <a:rPr lang="pt-BR" b="1" dirty="0" err="1"/>
              <a:t>PontaDoEstileteParaEstilete</a:t>
            </a:r>
            <a:r>
              <a:rPr lang="pt-BR" b="1" dirty="0"/>
              <a:t> </a:t>
            </a:r>
            <a:r>
              <a:rPr lang="pt-BR" dirty="0"/>
              <a:t>(</a:t>
            </a:r>
            <a:r>
              <a:rPr lang="pt-BR" i="1" dirty="0" err="1"/>
              <a:t>StylusTipToStylus</a:t>
            </a:r>
            <a:r>
              <a:rPr lang="pt-BR" dirty="0"/>
              <a:t>).</a:t>
            </a:r>
            <a:endParaRPr lang="en-CA" dirty="0"/>
          </a:p>
          <a:p>
            <a:r>
              <a:rPr lang="pt-BR" dirty="0"/>
              <a:t>Configure a </a:t>
            </a:r>
            <a:r>
              <a:rPr lang="pt-BR" b="1" dirty="0"/>
              <a:t>hierarquia de transformações</a:t>
            </a:r>
            <a:r>
              <a:rPr lang="pt-BR" dirty="0"/>
              <a:t> no módulo </a:t>
            </a:r>
            <a:r>
              <a:rPr lang="pt-BR" b="1" dirty="0"/>
              <a:t>Dados </a:t>
            </a:r>
            <a:r>
              <a:rPr lang="pt-BR" dirty="0"/>
              <a:t>(</a:t>
            </a:r>
            <a:r>
              <a:rPr lang="pt-BR" i="1" dirty="0"/>
              <a:t>Data</a:t>
            </a:r>
            <a:r>
              <a:rPr lang="pt-BR" dirty="0"/>
              <a:t>) conforme mostrado na figura.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14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2064" y="1054274"/>
            <a:ext cx="4142857" cy="4990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6932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Reproduzir a sequência gravada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1931" y="1745760"/>
            <a:ext cx="4800137" cy="312920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15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80687" y="1723263"/>
            <a:ext cx="1560686" cy="34020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292378" y="1278637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1.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35625" y="4462555"/>
            <a:ext cx="568176" cy="434905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048893" y="4863678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2.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7628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Exemplo: calibração de </a:t>
            </a:r>
            <a:r>
              <a:rPr lang="pt-BR" dirty="0" err="1"/>
              <a:t>pivot</a:t>
            </a:r>
            <a:r>
              <a:rPr lang="pt-BR" dirty="0"/>
              <a:t> no </a:t>
            </a:r>
            <a:r>
              <a:rPr lang="pt-BR" dirty="0" err="1"/>
              <a:t>Slicer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379" y="1181100"/>
            <a:ext cx="4254339" cy="4995863"/>
          </a:xfrm>
        </p:spPr>
        <p:txBody>
          <a:bodyPr>
            <a:normAutofit/>
          </a:bodyPr>
          <a:lstStyle/>
          <a:p>
            <a:r>
              <a:rPr lang="pt-BR" dirty="0"/>
              <a:t>Inicialmente, você deverá ver a </a:t>
            </a:r>
            <a:r>
              <a:rPr lang="pt-BR" b="1" dirty="0"/>
              <a:t>ponta do estilete </a:t>
            </a:r>
            <a:r>
              <a:rPr lang="pt-BR" dirty="0"/>
              <a:t>(</a:t>
            </a:r>
            <a:r>
              <a:rPr lang="pt-BR" i="1" dirty="0" err="1"/>
              <a:t>stylus</a:t>
            </a:r>
            <a:r>
              <a:rPr lang="pt-BR" i="1" dirty="0"/>
              <a:t> </a:t>
            </a:r>
            <a:r>
              <a:rPr lang="pt-BR" i="1" dirty="0" err="1"/>
              <a:t>tip</a:t>
            </a:r>
            <a:r>
              <a:rPr lang="pt-BR" dirty="0"/>
              <a:t>) oscilando.</a:t>
            </a:r>
            <a:br>
              <a:rPr lang="pt-BR" dirty="0"/>
            </a:br>
            <a:r>
              <a:rPr lang="pt-BR" dirty="0"/>
              <a:t>Siga os passos mostrados em vermelho.</a:t>
            </a:r>
          </a:p>
          <a:p>
            <a:r>
              <a:rPr lang="pt-BR" dirty="0"/>
              <a:t>Após a </a:t>
            </a:r>
            <a:r>
              <a:rPr lang="pt-BR" b="1" dirty="0"/>
              <a:t>calibração de </a:t>
            </a:r>
            <a:r>
              <a:rPr lang="pt-BR" b="1" dirty="0" err="1"/>
              <a:t>pivot</a:t>
            </a:r>
            <a:r>
              <a:rPr lang="pt-BR" b="1" dirty="0"/>
              <a:t> </a:t>
            </a:r>
            <a:r>
              <a:rPr lang="pt-BR" dirty="0"/>
              <a:t>(</a:t>
            </a:r>
            <a:r>
              <a:rPr lang="pt-BR" i="1" dirty="0" err="1"/>
              <a:t>pivot</a:t>
            </a:r>
            <a:r>
              <a:rPr lang="pt-BR" i="1" dirty="0"/>
              <a:t> </a:t>
            </a:r>
            <a:r>
              <a:rPr lang="pt-BR" i="1" dirty="0" err="1"/>
              <a:t>calibration</a:t>
            </a:r>
            <a:r>
              <a:rPr lang="pt-BR" dirty="0"/>
              <a:t>), a ponta do estilete deverá ficar relativamente estável (dentro de aproximadamente </a:t>
            </a:r>
            <a:r>
              <a:rPr lang="pt-BR" b="1" dirty="0"/>
              <a:t>0,5 mm</a:t>
            </a:r>
            <a:r>
              <a:rPr lang="pt-BR" dirty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16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2548" y="1246085"/>
            <a:ext cx="4009524" cy="465714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703093" y="1245835"/>
            <a:ext cx="1716755" cy="34020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925225" y="1515941"/>
            <a:ext cx="509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1.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30106" y="3177868"/>
            <a:ext cx="1716755" cy="544468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704343" y="3155811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2.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031979" y="3968295"/>
            <a:ext cx="347957" cy="35328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9936" y="3911651"/>
            <a:ext cx="479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3.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92549" y="4329541"/>
            <a:ext cx="3472434" cy="353287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264982" y="4272897"/>
            <a:ext cx="4796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4.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08930" y="5029341"/>
            <a:ext cx="34350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5. </a:t>
            </a:r>
            <a:r>
              <a:rPr lang="pt-BR" sz="1400" b="1" dirty="0">
                <a:solidFill>
                  <a:srgbClr val="FF0000"/>
                </a:solidFill>
              </a:rPr>
              <a:t>Aguarde até que a amostragem seja concluída</a:t>
            </a:r>
            <a:endParaRPr lang="en-US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5351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Salvando o resultado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Salve a </a:t>
            </a:r>
            <a:r>
              <a:rPr lang="pt-BR" b="1" dirty="0"/>
              <a:t>cena do </a:t>
            </a:r>
            <a:r>
              <a:rPr lang="pt-BR" b="1" dirty="0" err="1"/>
              <a:t>Slicer</a:t>
            </a:r>
            <a:r>
              <a:rPr lang="pt-BR" b="1" dirty="0"/>
              <a:t> </a:t>
            </a:r>
            <a:r>
              <a:rPr lang="pt-BR" dirty="0"/>
              <a:t>(</a:t>
            </a:r>
            <a:r>
              <a:rPr lang="pt-BR" i="1" dirty="0" err="1"/>
              <a:t>Slicer</a:t>
            </a:r>
            <a:r>
              <a:rPr lang="pt-BR" i="1" dirty="0"/>
              <a:t> </a:t>
            </a:r>
            <a:r>
              <a:rPr lang="pt-BR" i="1" dirty="0" err="1"/>
              <a:t>scene</a:t>
            </a:r>
            <a:r>
              <a:rPr lang="pt-BR" dirty="0"/>
              <a:t>) para guardar sua </a:t>
            </a:r>
            <a:r>
              <a:rPr lang="pt-BR" b="1" dirty="0"/>
              <a:t>transformação de calibração </a:t>
            </a:r>
            <a:r>
              <a:rPr lang="pt-BR" b="1" dirty="0" err="1"/>
              <a:t>PontaDoEstileteParaEstilete</a:t>
            </a:r>
            <a:r>
              <a:rPr lang="pt-BR" b="1" dirty="0"/>
              <a:t> </a:t>
            </a:r>
            <a:r>
              <a:rPr lang="pt-BR" dirty="0"/>
              <a:t>(</a:t>
            </a:r>
            <a:r>
              <a:rPr lang="pt-BR" i="1" dirty="0" err="1"/>
              <a:t>StylusTipToStylus</a:t>
            </a:r>
            <a:r>
              <a:rPr lang="pt-BR" dirty="0"/>
              <a:t>).</a:t>
            </a:r>
          </a:p>
          <a:p>
            <a:r>
              <a:rPr lang="pt-BR" dirty="0"/>
              <a:t>O arquivo </a:t>
            </a:r>
            <a:r>
              <a:rPr lang="pt-BR" b="1" dirty="0"/>
              <a:t>.</a:t>
            </a:r>
            <a:r>
              <a:rPr lang="pt-BR" b="1" dirty="0" err="1"/>
              <a:t>mrml</a:t>
            </a:r>
            <a:r>
              <a:rPr lang="pt-BR" dirty="0"/>
              <a:t> na pasta da cena contém um formato legível por humanos da </a:t>
            </a:r>
            <a:r>
              <a:rPr lang="pt-BR" b="1" dirty="0"/>
              <a:t>matriz de transformação </a:t>
            </a:r>
            <a:r>
              <a:rPr lang="pt-BR" dirty="0"/>
              <a:t>(</a:t>
            </a:r>
            <a:r>
              <a:rPr lang="pt-BR" i="1" dirty="0" err="1"/>
              <a:t>transformation</a:t>
            </a:r>
            <a:r>
              <a:rPr lang="pt-BR" i="1" dirty="0"/>
              <a:t> </a:t>
            </a:r>
            <a:r>
              <a:rPr lang="pt-BR" i="1" dirty="0" err="1"/>
              <a:t>matrix</a:t>
            </a:r>
            <a:r>
              <a:rPr lang="pt-BR" dirty="0"/>
              <a:t>).</a:t>
            </a:r>
          </a:p>
          <a:p>
            <a:r>
              <a:rPr lang="pt-BR" dirty="0"/>
              <a:t>O arquivo </a:t>
            </a:r>
            <a:r>
              <a:rPr lang="pt-BR" b="1" dirty="0"/>
              <a:t>StylusTipToStylus.h5</a:t>
            </a:r>
            <a:r>
              <a:rPr lang="pt-BR" dirty="0"/>
              <a:t> na pasta da cena contém valores codificados, mas, se você arrastá-lo e soltá-lo no </a:t>
            </a:r>
            <a:r>
              <a:rPr lang="pt-BR" i="1" dirty="0" err="1"/>
              <a:t>Slicer</a:t>
            </a:r>
            <a:r>
              <a:rPr lang="pt-BR" dirty="0"/>
              <a:t>, ele restaurará sua </a:t>
            </a:r>
            <a:r>
              <a:rPr lang="pt-BR" b="1" dirty="0"/>
              <a:t>transformação de calibração</a:t>
            </a:r>
            <a:r>
              <a:rPr lang="pt-B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856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err="1"/>
              <a:t>Introducão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57036"/>
            <a:ext cx="7886700" cy="4995863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Uma ferramenta </a:t>
            </a:r>
            <a:r>
              <a:rPr lang="pt-BR" b="1" dirty="0"/>
              <a:t>ponteiro</a:t>
            </a:r>
            <a:r>
              <a:rPr lang="pt-BR" dirty="0"/>
              <a:t> é usada em quase todos os sistemas de navegação médica. Pode ser um estilete rastreado (</a:t>
            </a:r>
            <a:r>
              <a:rPr lang="pt-BR" i="1" dirty="0" err="1"/>
              <a:t>stylus</a:t>
            </a:r>
            <a:r>
              <a:rPr lang="pt-BR" dirty="0"/>
              <a:t>), uma agulha ou qualquer objeto rastreado que tenha uma ponta.</a:t>
            </a:r>
            <a:endParaRPr lang="en-CA" dirty="0"/>
          </a:p>
          <a:p>
            <a:r>
              <a:rPr lang="pt-BR" dirty="0"/>
              <a:t>Um </a:t>
            </a:r>
            <a:r>
              <a:rPr lang="pt-BR" b="1" dirty="0"/>
              <a:t>marcador de rastreamento </a:t>
            </a:r>
            <a:r>
              <a:rPr lang="pt-BR" dirty="0"/>
              <a:t>(por exemplo, um sensor eletromagnético ou marcador óptico) é usado para rastrear a posição da ferramenta.</a:t>
            </a:r>
          </a:p>
          <a:p>
            <a:r>
              <a:rPr lang="pt-BR" dirty="0"/>
              <a:t>Mas o marcador não pode ficar exatamente na ponta do ponteiro. Portanto, precisamos determinar onde está a </a:t>
            </a:r>
            <a:r>
              <a:rPr lang="pt-BR" b="1" dirty="0"/>
              <a:t>ponta do ponteiro </a:t>
            </a:r>
            <a:r>
              <a:rPr lang="pt-BR" dirty="0"/>
              <a:t>em relação ao marcador do ponteiro.</a:t>
            </a:r>
          </a:p>
          <a:p>
            <a:r>
              <a:rPr lang="pt-BR" dirty="0"/>
              <a:t>Os termos </a:t>
            </a:r>
            <a:r>
              <a:rPr lang="pt-BR" b="1" dirty="0"/>
              <a:t>Ponteiro </a:t>
            </a:r>
            <a:r>
              <a:rPr lang="pt-BR" dirty="0"/>
              <a:t>(</a:t>
            </a:r>
            <a:r>
              <a:rPr lang="pt-BR" i="1" dirty="0"/>
              <a:t>Pointer</a:t>
            </a:r>
            <a:r>
              <a:rPr lang="pt-BR" dirty="0"/>
              <a:t>)</a:t>
            </a:r>
            <a:r>
              <a:rPr lang="pt-BR" b="1" dirty="0"/>
              <a:t>, Estilete </a:t>
            </a:r>
            <a:r>
              <a:rPr lang="pt-BR" dirty="0"/>
              <a:t>(</a:t>
            </a:r>
            <a:r>
              <a:rPr lang="pt-BR" i="1" dirty="0" err="1"/>
              <a:t>Stylus</a:t>
            </a:r>
            <a:r>
              <a:rPr lang="pt-BR" dirty="0"/>
              <a:t>)</a:t>
            </a:r>
            <a:r>
              <a:rPr lang="pt-BR" b="1" dirty="0"/>
              <a:t> </a:t>
            </a:r>
            <a:r>
              <a:rPr lang="pt-BR" dirty="0"/>
              <a:t>e</a:t>
            </a:r>
            <a:r>
              <a:rPr lang="pt-BR" b="1" dirty="0"/>
              <a:t> Agulha </a:t>
            </a:r>
            <a:r>
              <a:rPr lang="pt-BR" dirty="0"/>
              <a:t>(</a:t>
            </a:r>
            <a:r>
              <a:rPr lang="pt-BR" i="1" dirty="0" err="1"/>
              <a:t>Needle</a:t>
            </a:r>
            <a:r>
              <a:rPr lang="pt-BR" dirty="0"/>
              <a:t>) são usados de forma intercambiável neste tutorial.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15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dirty="0"/>
              <a:t>Sistemas de coordenadas do estilete (</a:t>
            </a:r>
            <a:r>
              <a:rPr lang="pt-BR" sz="3600" dirty="0" err="1"/>
              <a:t>Stylus</a:t>
            </a:r>
            <a:r>
              <a:rPr lang="pt-BR" sz="3600" dirty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3</a:t>
            </a:fld>
            <a:endParaRPr lang="en-US"/>
          </a:p>
        </p:txBody>
      </p:sp>
      <p:sp>
        <p:nvSpPr>
          <p:cNvPr id="5" name="Freeform 4"/>
          <p:cNvSpPr/>
          <p:nvPr/>
        </p:nvSpPr>
        <p:spPr bwMode="auto">
          <a:xfrm rot="18398606">
            <a:off x="5574534" y="3008188"/>
            <a:ext cx="2464073" cy="99901"/>
          </a:xfrm>
          <a:custGeom>
            <a:avLst/>
            <a:gdLst>
              <a:gd name="connsiteX0" fmla="*/ 217715 w 3526972"/>
              <a:gd name="connsiteY0" fmla="*/ 119743 h 119743"/>
              <a:gd name="connsiteX1" fmla="*/ 3526972 w 3526972"/>
              <a:gd name="connsiteY1" fmla="*/ 119743 h 119743"/>
              <a:gd name="connsiteX2" fmla="*/ 3526972 w 3526972"/>
              <a:gd name="connsiteY2" fmla="*/ 0 h 119743"/>
              <a:gd name="connsiteX3" fmla="*/ 0 w 3526972"/>
              <a:gd name="connsiteY3" fmla="*/ 0 h 119743"/>
              <a:gd name="connsiteX4" fmla="*/ 217715 w 3526972"/>
              <a:gd name="connsiteY4" fmla="*/ 119743 h 119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26972" h="119743">
                <a:moveTo>
                  <a:pt x="217715" y="119743"/>
                </a:moveTo>
                <a:lnTo>
                  <a:pt x="3526972" y="119743"/>
                </a:lnTo>
                <a:lnTo>
                  <a:pt x="3526972" y="0"/>
                </a:lnTo>
                <a:lnTo>
                  <a:pt x="0" y="0"/>
                </a:lnTo>
                <a:lnTo>
                  <a:pt x="217715" y="119743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00FFFF"/>
              </a:gs>
              <a:gs pos="83000">
                <a:srgbClr val="00ADC4"/>
              </a:gs>
              <a:gs pos="100000">
                <a:srgbClr val="D5FAFF"/>
              </a:gs>
            </a:gsLst>
            <a:lin ang="5400000" scaled="1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6" name="Group 5"/>
          <p:cNvGrpSpPr/>
          <p:nvPr/>
        </p:nvGrpSpPr>
        <p:grpSpPr>
          <a:xfrm>
            <a:off x="6483770" y="1650685"/>
            <a:ext cx="1725804" cy="1790152"/>
            <a:chOff x="457200" y="2538948"/>
            <a:chExt cx="1725804" cy="1790152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926595" y="2618910"/>
              <a:ext cx="0" cy="1080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926595" y="3699030"/>
              <a:ext cx="117013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flipH="1">
              <a:off x="457200" y="3699030"/>
              <a:ext cx="469395" cy="46939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1871700" y="3734743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b="1" dirty="0"/>
                <a:t>X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981648" y="2538948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b="1" dirty="0"/>
                <a:t>Y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89522" y="3959768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b="1" dirty="0"/>
                <a:t>Z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7277434" y="2425250"/>
            <a:ext cx="753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/>
              <a:t>Stylus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547068" y="2862111"/>
            <a:ext cx="1725804" cy="1790152"/>
            <a:chOff x="457200" y="2538948"/>
            <a:chExt cx="1725804" cy="1790152"/>
          </a:xfrm>
        </p:grpSpPr>
        <p:cxnSp>
          <p:nvCxnSpPr>
            <p:cNvPr id="15" name="Straight Arrow Connector 14"/>
            <p:cNvCxnSpPr/>
            <p:nvPr/>
          </p:nvCxnSpPr>
          <p:spPr>
            <a:xfrm flipV="1">
              <a:off x="926595" y="2618910"/>
              <a:ext cx="0" cy="108012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926595" y="3699030"/>
              <a:ext cx="117013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H="1">
              <a:off x="457200" y="3699030"/>
              <a:ext cx="469395" cy="469395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1871700" y="3734743"/>
              <a:ext cx="3113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b="1" dirty="0"/>
                <a:t>X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81648" y="2538948"/>
              <a:ext cx="30489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b="1" dirty="0"/>
                <a:t>Y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89522" y="3959768"/>
              <a:ext cx="2952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b="1" dirty="0"/>
                <a:t>Z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5997777" y="4072224"/>
            <a:ext cx="1047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err="1"/>
              <a:t>StylusTip</a:t>
            </a:r>
            <a:endParaRPr lang="en-CA" b="1" dirty="0"/>
          </a:p>
        </p:txBody>
      </p:sp>
      <p:grpSp>
        <p:nvGrpSpPr>
          <p:cNvPr id="22" name="Group 21"/>
          <p:cNvGrpSpPr/>
          <p:nvPr/>
        </p:nvGrpSpPr>
        <p:grpSpPr>
          <a:xfrm rot="2420825">
            <a:off x="6836243" y="2628826"/>
            <a:ext cx="294890" cy="313247"/>
            <a:chOff x="8024675" y="1747909"/>
            <a:chExt cx="294890" cy="313247"/>
          </a:xfrm>
        </p:grpSpPr>
        <p:sp>
          <p:nvSpPr>
            <p:cNvPr id="23" name="Rectangle 22"/>
            <p:cNvSpPr/>
            <p:nvPr/>
          </p:nvSpPr>
          <p:spPr>
            <a:xfrm>
              <a:off x="8024675" y="1747909"/>
              <a:ext cx="294890" cy="3132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8074915" y="1778053"/>
              <a:ext cx="204880" cy="228172"/>
            </a:xfrm>
            <a:custGeom>
              <a:avLst/>
              <a:gdLst>
                <a:gd name="connsiteX0" fmla="*/ 508052 w 562926"/>
                <a:gd name="connsiteY0" fmla="*/ 72518 h 585550"/>
                <a:gd name="connsiteX1" fmla="*/ 286988 w 562926"/>
                <a:gd name="connsiteY1" fmla="*/ 2180 h 585550"/>
                <a:gd name="connsiteX2" fmla="*/ 45828 w 562926"/>
                <a:gd name="connsiteY2" fmla="*/ 32325 h 585550"/>
                <a:gd name="connsiteX3" fmla="*/ 15683 w 562926"/>
                <a:gd name="connsiteY3" fmla="*/ 173002 h 585550"/>
                <a:gd name="connsiteX4" fmla="*/ 226698 w 562926"/>
                <a:gd name="connsiteY4" fmla="*/ 263437 h 585550"/>
                <a:gd name="connsiteX5" fmla="*/ 457810 w 562926"/>
                <a:gd name="connsiteY5" fmla="*/ 283534 h 585550"/>
                <a:gd name="connsiteX6" fmla="*/ 498004 w 562926"/>
                <a:gd name="connsiteY6" fmla="*/ 203147 h 585550"/>
                <a:gd name="connsiteX7" fmla="*/ 347278 w 562926"/>
                <a:gd name="connsiteY7" fmla="*/ 142857 h 585550"/>
                <a:gd name="connsiteX8" fmla="*/ 186505 w 562926"/>
                <a:gd name="connsiteY8" fmla="*/ 162954 h 585550"/>
                <a:gd name="connsiteX9" fmla="*/ 75973 w 562926"/>
                <a:gd name="connsiteY9" fmla="*/ 233292 h 585550"/>
                <a:gd name="connsiteX10" fmla="*/ 5634 w 562926"/>
                <a:gd name="connsiteY10" fmla="*/ 353872 h 585550"/>
                <a:gd name="connsiteX11" fmla="*/ 35780 w 562926"/>
                <a:gd name="connsiteY11" fmla="*/ 474452 h 585550"/>
                <a:gd name="connsiteX12" fmla="*/ 146311 w 562926"/>
                <a:gd name="connsiteY12" fmla="*/ 534743 h 585550"/>
                <a:gd name="connsiteX13" fmla="*/ 367375 w 562926"/>
                <a:gd name="connsiteY13" fmla="*/ 574936 h 585550"/>
                <a:gd name="connsiteX14" fmla="*/ 487955 w 562926"/>
                <a:gd name="connsiteY14" fmla="*/ 574936 h 585550"/>
                <a:gd name="connsiteX15" fmla="*/ 558294 w 562926"/>
                <a:gd name="connsiteY15" fmla="*/ 454356 h 585550"/>
                <a:gd name="connsiteX16" fmla="*/ 357327 w 562926"/>
                <a:gd name="connsiteY16" fmla="*/ 414162 h 585550"/>
                <a:gd name="connsiteX17" fmla="*/ 276940 w 562926"/>
                <a:gd name="connsiteY17" fmla="*/ 414162 h 585550"/>
                <a:gd name="connsiteX18" fmla="*/ 106118 w 562926"/>
                <a:gd name="connsiteY18" fmla="*/ 454356 h 585550"/>
                <a:gd name="connsiteX19" fmla="*/ 35780 w 562926"/>
                <a:gd name="connsiteY19" fmla="*/ 554839 h 585550"/>
                <a:gd name="connsiteX20" fmla="*/ 15683 w 562926"/>
                <a:gd name="connsiteY20" fmla="*/ 584984 h 58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62926" h="585550">
                  <a:moveTo>
                    <a:pt x="508052" y="72518"/>
                  </a:moveTo>
                  <a:cubicBezTo>
                    <a:pt x="436038" y="40698"/>
                    <a:pt x="364025" y="8879"/>
                    <a:pt x="286988" y="2180"/>
                  </a:cubicBezTo>
                  <a:cubicBezTo>
                    <a:pt x="209951" y="-4519"/>
                    <a:pt x="91045" y="3855"/>
                    <a:pt x="45828" y="32325"/>
                  </a:cubicBezTo>
                  <a:cubicBezTo>
                    <a:pt x="611" y="60795"/>
                    <a:pt x="-14462" y="134483"/>
                    <a:pt x="15683" y="173002"/>
                  </a:cubicBezTo>
                  <a:cubicBezTo>
                    <a:pt x="45828" y="211521"/>
                    <a:pt x="153010" y="245015"/>
                    <a:pt x="226698" y="263437"/>
                  </a:cubicBezTo>
                  <a:cubicBezTo>
                    <a:pt x="300386" y="281859"/>
                    <a:pt x="412592" y="293582"/>
                    <a:pt x="457810" y="283534"/>
                  </a:cubicBezTo>
                  <a:cubicBezTo>
                    <a:pt x="503028" y="273486"/>
                    <a:pt x="516426" y="226593"/>
                    <a:pt x="498004" y="203147"/>
                  </a:cubicBezTo>
                  <a:cubicBezTo>
                    <a:pt x="479582" y="179701"/>
                    <a:pt x="399194" y="149556"/>
                    <a:pt x="347278" y="142857"/>
                  </a:cubicBezTo>
                  <a:cubicBezTo>
                    <a:pt x="295362" y="136158"/>
                    <a:pt x="231722" y="147882"/>
                    <a:pt x="186505" y="162954"/>
                  </a:cubicBezTo>
                  <a:cubicBezTo>
                    <a:pt x="141288" y="178026"/>
                    <a:pt x="106118" y="201472"/>
                    <a:pt x="75973" y="233292"/>
                  </a:cubicBezTo>
                  <a:cubicBezTo>
                    <a:pt x="45828" y="265112"/>
                    <a:pt x="12333" y="313679"/>
                    <a:pt x="5634" y="353872"/>
                  </a:cubicBezTo>
                  <a:cubicBezTo>
                    <a:pt x="-1065" y="394065"/>
                    <a:pt x="12334" y="444307"/>
                    <a:pt x="35780" y="474452"/>
                  </a:cubicBezTo>
                  <a:cubicBezTo>
                    <a:pt x="59226" y="504597"/>
                    <a:pt x="91045" y="517996"/>
                    <a:pt x="146311" y="534743"/>
                  </a:cubicBezTo>
                  <a:cubicBezTo>
                    <a:pt x="201577" y="551490"/>
                    <a:pt x="310434" y="568237"/>
                    <a:pt x="367375" y="574936"/>
                  </a:cubicBezTo>
                  <a:cubicBezTo>
                    <a:pt x="424316" y="581635"/>
                    <a:pt x="456135" y="595033"/>
                    <a:pt x="487955" y="574936"/>
                  </a:cubicBezTo>
                  <a:cubicBezTo>
                    <a:pt x="519775" y="554839"/>
                    <a:pt x="580065" y="481152"/>
                    <a:pt x="558294" y="454356"/>
                  </a:cubicBezTo>
                  <a:cubicBezTo>
                    <a:pt x="536523" y="427560"/>
                    <a:pt x="404219" y="420861"/>
                    <a:pt x="357327" y="414162"/>
                  </a:cubicBezTo>
                  <a:cubicBezTo>
                    <a:pt x="310435" y="407463"/>
                    <a:pt x="318808" y="407463"/>
                    <a:pt x="276940" y="414162"/>
                  </a:cubicBezTo>
                  <a:cubicBezTo>
                    <a:pt x="235072" y="420861"/>
                    <a:pt x="146311" y="430910"/>
                    <a:pt x="106118" y="454356"/>
                  </a:cubicBezTo>
                  <a:cubicBezTo>
                    <a:pt x="65925" y="477802"/>
                    <a:pt x="50853" y="533068"/>
                    <a:pt x="35780" y="554839"/>
                  </a:cubicBezTo>
                  <a:cubicBezTo>
                    <a:pt x="20707" y="576610"/>
                    <a:pt x="15683" y="584984"/>
                    <a:pt x="15683" y="584984"/>
                  </a:cubicBezTo>
                </a:path>
              </a:pathLst>
            </a:cu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26" name="Arc 25"/>
          <p:cNvSpPr/>
          <p:nvPr/>
        </p:nvSpPr>
        <p:spPr>
          <a:xfrm>
            <a:off x="5314805" y="1729550"/>
            <a:ext cx="1848585" cy="2244833"/>
          </a:xfrm>
          <a:prstGeom prst="arc">
            <a:avLst>
              <a:gd name="adj1" fmla="val 163875"/>
              <a:gd name="adj2" fmla="val 5012997"/>
            </a:avLst>
          </a:prstGeom>
          <a:ln w="25400">
            <a:solidFill>
              <a:srgbClr val="FF0000"/>
            </a:solidFill>
            <a:prstDash val="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27" name="Group 26"/>
          <p:cNvGrpSpPr/>
          <p:nvPr/>
        </p:nvGrpSpPr>
        <p:grpSpPr>
          <a:xfrm>
            <a:off x="6344538" y="5200530"/>
            <a:ext cx="294890" cy="313247"/>
            <a:chOff x="8024675" y="1747909"/>
            <a:chExt cx="294890" cy="313247"/>
          </a:xfrm>
        </p:grpSpPr>
        <p:sp>
          <p:nvSpPr>
            <p:cNvPr id="28" name="Rectangle 27"/>
            <p:cNvSpPr/>
            <p:nvPr/>
          </p:nvSpPr>
          <p:spPr>
            <a:xfrm>
              <a:off x="8024675" y="1747909"/>
              <a:ext cx="294890" cy="31324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8074915" y="1778053"/>
              <a:ext cx="204880" cy="228172"/>
            </a:xfrm>
            <a:custGeom>
              <a:avLst/>
              <a:gdLst>
                <a:gd name="connsiteX0" fmla="*/ 508052 w 562926"/>
                <a:gd name="connsiteY0" fmla="*/ 72518 h 585550"/>
                <a:gd name="connsiteX1" fmla="*/ 286988 w 562926"/>
                <a:gd name="connsiteY1" fmla="*/ 2180 h 585550"/>
                <a:gd name="connsiteX2" fmla="*/ 45828 w 562926"/>
                <a:gd name="connsiteY2" fmla="*/ 32325 h 585550"/>
                <a:gd name="connsiteX3" fmla="*/ 15683 w 562926"/>
                <a:gd name="connsiteY3" fmla="*/ 173002 h 585550"/>
                <a:gd name="connsiteX4" fmla="*/ 226698 w 562926"/>
                <a:gd name="connsiteY4" fmla="*/ 263437 h 585550"/>
                <a:gd name="connsiteX5" fmla="*/ 457810 w 562926"/>
                <a:gd name="connsiteY5" fmla="*/ 283534 h 585550"/>
                <a:gd name="connsiteX6" fmla="*/ 498004 w 562926"/>
                <a:gd name="connsiteY6" fmla="*/ 203147 h 585550"/>
                <a:gd name="connsiteX7" fmla="*/ 347278 w 562926"/>
                <a:gd name="connsiteY7" fmla="*/ 142857 h 585550"/>
                <a:gd name="connsiteX8" fmla="*/ 186505 w 562926"/>
                <a:gd name="connsiteY8" fmla="*/ 162954 h 585550"/>
                <a:gd name="connsiteX9" fmla="*/ 75973 w 562926"/>
                <a:gd name="connsiteY9" fmla="*/ 233292 h 585550"/>
                <a:gd name="connsiteX10" fmla="*/ 5634 w 562926"/>
                <a:gd name="connsiteY10" fmla="*/ 353872 h 585550"/>
                <a:gd name="connsiteX11" fmla="*/ 35780 w 562926"/>
                <a:gd name="connsiteY11" fmla="*/ 474452 h 585550"/>
                <a:gd name="connsiteX12" fmla="*/ 146311 w 562926"/>
                <a:gd name="connsiteY12" fmla="*/ 534743 h 585550"/>
                <a:gd name="connsiteX13" fmla="*/ 367375 w 562926"/>
                <a:gd name="connsiteY13" fmla="*/ 574936 h 585550"/>
                <a:gd name="connsiteX14" fmla="*/ 487955 w 562926"/>
                <a:gd name="connsiteY14" fmla="*/ 574936 h 585550"/>
                <a:gd name="connsiteX15" fmla="*/ 558294 w 562926"/>
                <a:gd name="connsiteY15" fmla="*/ 454356 h 585550"/>
                <a:gd name="connsiteX16" fmla="*/ 357327 w 562926"/>
                <a:gd name="connsiteY16" fmla="*/ 414162 h 585550"/>
                <a:gd name="connsiteX17" fmla="*/ 276940 w 562926"/>
                <a:gd name="connsiteY17" fmla="*/ 414162 h 585550"/>
                <a:gd name="connsiteX18" fmla="*/ 106118 w 562926"/>
                <a:gd name="connsiteY18" fmla="*/ 454356 h 585550"/>
                <a:gd name="connsiteX19" fmla="*/ 35780 w 562926"/>
                <a:gd name="connsiteY19" fmla="*/ 554839 h 585550"/>
                <a:gd name="connsiteX20" fmla="*/ 15683 w 562926"/>
                <a:gd name="connsiteY20" fmla="*/ 584984 h 585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62926" h="585550">
                  <a:moveTo>
                    <a:pt x="508052" y="72518"/>
                  </a:moveTo>
                  <a:cubicBezTo>
                    <a:pt x="436038" y="40698"/>
                    <a:pt x="364025" y="8879"/>
                    <a:pt x="286988" y="2180"/>
                  </a:cubicBezTo>
                  <a:cubicBezTo>
                    <a:pt x="209951" y="-4519"/>
                    <a:pt x="91045" y="3855"/>
                    <a:pt x="45828" y="32325"/>
                  </a:cubicBezTo>
                  <a:cubicBezTo>
                    <a:pt x="611" y="60795"/>
                    <a:pt x="-14462" y="134483"/>
                    <a:pt x="15683" y="173002"/>
                  </a:cubicBezTo>
                  <a:cubicBezTo>
                    <a:pt x="45828" y="211521"/>
                    <a:pt x="153010" y="245015"/>
                    <a:pt x="226698" y="263437"/>
                  </a:cubicBezTo>
                  <a:cubicBezTo>
                    <a:pt x="300386" y="281859"/>
                    <a:pt x="412592" y="293582"/>
                    <a:pt x="457810" y="283534"/>
                  </a:cubicBezTo>
                  <a:cubicBezTo>
                    <a:pt x="503028" y="273486"/>
                    <a:pt x="516426" y="226593"/>
                    <a:pt x="498004" y="203147"/>
                  </a:cubicBezTo>
                  <a:cubicBezTo>
                    <a:pt x="479582" y="179701"/>
                    <a:pt x="399194" y="149556"/>
                    <a:pt x="347278" y="142857"/>
                  </a:cubicBezTo>
                  <a:cubicBezTo>
                    <a:pt x="295362" y="136158"/>
                    <a:pt x="231722" y="147882"/>
                    <a:pt x="186505" y="162954"/>
                  </a:cubicBezTo>
                  <a:cubicBezTo>
                    <a:pt x="141288" y="178026"/>
                    <a:pt x="106118" y="201472"/>
                    <a:pt x="75973" y="233292"/>
                  </a:cubicBezTo>
                  <a:cubicBezTo>
                    <a:pt x="45828" y="265112"/>
                    <a:pt x="12333" y="313679"/>
                    <a:pt x="5634" y="353872"/>
                  </a:cubicBezTo>
                  <a:cubicBezTo>
                    <a:pt x="-1065" y="394065"/>
                    <a:pt x="12334" y="444307"/>
                    <a:pt x="35780" y="474452"/>
                  </a:cubicBezTo>
                  <a:cubicBezTo>
                    <a:pt x="59226" y="504597"/>
                    <a:pt x="91045" y="517996"/>
                    <a:pt x="146311" y="534743"/>
                  </a:cubicBezTo>
                  <a:cubicBezTo>
                    <a:pt x="201577" y="551490"/>
                    <a:pt x="310434" y="568237"/>
                    <a:pt x="367375" y="574936"/>
                  </a:cubicBezTo>
                  <a:cubicBezTo>
                    <a:pt x="424316" y="581635"/>
                    <a:pt x="456135" y="595033"/>
                    <a:pt x="487955" y="574936"/>
                  </a:cubicBezTo>
                  <a:cubicBezTo>
                    <a:pt x="519775" y="554839"/>
                    <a:pt x="580065" y="481152"/>
                    <a:pt x="558294" y="454356"/>
                  </a:cubicBezTo>
                  <a:cubicBezTo>
                    <a:pt x="536523" y="427560"/>
                    <a:pt x="404219" y="420861"/>
                    <a:pt x="357327" y="414162"/>
                  </a:cubicBezTo>
                  <a:cubicBezTo>
                    <a:pt x="310435" y="407463"/>
                    <a:pt x="318808" y="407463"/>
                    <a:pt x="276940" y="414162"/>
                  </a:cubicBezTo>
                  <a:cubicBezTo>
                    <a:pt x="235072" y="420861"/>
                    <a:pt x="146311" y="430910"/>
                    <a:pt x="106118" y="454356"/>
                  </a:cubicBezTo>
                  <a:cubicBezTo>
                    <a:pt x="65925" y="477802"/>
                    <a:pt x="50853" y="533068"/>
                    <a:pt x="35780" y="554839"/>
                  </a:cubicBezTo>
                  <a:cubicBezTo>
                    <a:pt x="20707" y="576610"/>
                    <a:pt x="15683" y="584984"/>
                    <a:pt x="15683" y="584984"/>
                  </a:cubicBezTo>
                </a:path>
              </a:pathLst>
            </a:cu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30" name="Rectangle 29"/>
          <p:cNvSpPr/>
          <p:nvPr/>
        </p:nvSpPr>
        <p:spPr>
          <a:xfrm>
            <a:off x="6204739" y="5089678"/>
            <a:ext cx="2269993" cy="5044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6591165" y="5200530"/>
            <a:ext cx="18068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/>
              <a:t>: </a:t>
            </a:r>
            <a:r>
              <a:rPr lang="en-CA" sz="1400" dirty="0" err="1"/>
              <a:t>marcador</a:t>
            </a:r>
            <a:r>
              <a:rPr lang="en-CA" sz="1400" dirty="0"/>
              <a:t> de </a:t>
            </a:r>
            <a:r>
              <a:rPr lang="en-CA" sz="1400" dirty="0" err="1"/>
              <a:t>posição</a:t>
            </a:r>
            <a:endParaRPr lang="en-US" sz="1400" dirty="0"/>
          </a:p>
        </p:txBody>
      </p:sp>
      <p:sp>
        <p:nvSpPr>
          <p:cNvPr id="32" name="TextBox 31"/>
          <p:cNvSpPr txBox="1"/>
          <p:nvPr/>
        </p:nvSpPr>
        <p:spPr>
          <a:xfrm>
            <a:off x="6945337" y="3564504"/>
            <a:ext cx="1833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 err="1">
                <a:solidFill>
                  <a:srgbClr val="FF0000"/>
                </a:solidFill>
              </a:rPr>
              <a:t>StylusTipToStylus</a:t>
            </a:r>
            <a:endParaRPr lang="en-CA" b="1" dirty="0">
              <a:solidFill>
                <a:srgbClr val="FF0000"/>
              </a:solidFill>
            </a:endParaRPr>
          </a:p>
        </p:txBody>
      </p:sp>
      <p:sp>
        <p:nvSpPr>
          <p:cNvPr id="33" name="Content Placeholder 2"/>
          <p:cNvSpPr>
            <a:spLocks noGrp="1"/>
          </p:cNvSpPr>
          <p:nvPr>
            <p:ph idx="1"/>
          </p:nvPr>
        </p:nvSpPr>
        <p:spPr>
          <a:xfrm>
            <a:off x="628650" y="1181100"/>
            <a:ext cx="4686154" cy="4995863"/>
          </a:xfrm>
        </p:spPr>
        <p:txBody>
          <a:bodyPr>
            <a:normAutofit lnSpcReduction="10000"/>
          </a:bodyPr>
          <a:lstStyle/>
          <a:p>
            <a:r>
              <a:rPr lang="pt-BR" dirty="0"/>
              <a:t>Existem dois sistemas de coordenadas associados a uma ferramenta do tipo estilete:</a:t>
            </a:r>
            <a:endParaRPr lang="en-CA" dirty="0"/>
          </a:p>
          <a:p>
            <a:pPr lvl="1"/>
            <a:r>
              <a:rPr lang="en-CA" b="1" dirty="0"/>
              <a:t>Stylus</a:t>
            </a:r>
          </a:p>
          <a:p>
            <a:pPr lvl="2"/>
            <a:r>
              <a:rPr lang="pt-BR" dirty="0"/>
              <a:t>Origem: centro do marcador de posição.</a:t>
            </a:r>
            <a:r>
              <a:rPr lang="en-CA" dirty="0"/>
              <a:t> </a:t>
            </a:r>
          </a:p>
          <a:p>
            <a:pPr lvl="1"/>
            <a:r>
              <a:rPr lang="en-CA" b="1" dirty="0" err="1"/>
              <a:t>StylusTip</a:t>
            </a:r>
            <a:endParaRPr lang="en-CA" b="1" dirty="0"/>
          </a:p>
          <a:p>
            <a:pPr lvl="2"/>
            <a:r>
              <a:rPr lang="pt-BR" dirty="0"/>
              <a:t>Origem: ponta do estilete.</a:t>
            </a:r>
            <a:endParaRPr lang="en-CA" dirty="0"/>
          </a:p>
          <a:p>
            <a:r>
              <a:rPr lang="pt-BR" dirty="0"/>
              <a:t>A transformação </a:t>
            </a:r>
            <a:r>
              <a:rPr lang="pt-BR" i="1" dirty="0" err="1"/>
              <a:t>StylusTipToStylus</a:t>
            </a:r>
            <a:r>
              <a:rPr lang="pt-BR" dirty="0"/>
              <a:t> é calculada usando o algoritmo de Calibração de </a:t>
            </a:r>
            <a:r>
              <a:rPr lang="pt-BR" dirty="0" err="1"/>
              <a:t>Pivot</a:t>
            </a:r>
            <a:r>
              <a:rPr lang="en-C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677" y="250522"/>
            <a:ext cx="8430016" cy="749604"/>
          </a:xfrm>
        </p:spPr>
        <p:txBody>
          <a:bodyPr>
            <a:normAutofit fontScale="90000"/>
          </a:bodyPr>
          <a:lstStyle/>
          <a:p>
            <a:r>
              <a:rPr lang="pt-BR" dirty="0"/>
              <a:t>Calibração de </a:t>
            </a:r>
            <a:r>
              <a:rPr lang="pt-BR" dirty="0" err="1"/>
              <a:t>Pivot</a:t>
            </a:r>
            <a:r>
              <a:rPr lang="pt-BR" dirty="0"/>
              <a:t> em um ambiente real de hardware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4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28650" y="1181100"/>
            <a:ext cx="3951442" cy="4995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3741" y="1181099"/>
            <a:ext cx="3701609" cy="4995863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28650" y="1181100"/>
            <a:ext cx="3951442" cy="49958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Ao realizar uma calibração de </a:t>
            </a:r>
            <a:r>
              <a:rPr lang="pt-BR" dirty="0" err="1"/>
              <a:t>pivot</a:t>
            </a:r>
            <a:r>
              <a:rPr lang="pt-BR" dirty="0"/>
              <a:t> com uma agulha rastreada:</a:t>
            </a:r>
          </a:p>
          <a:p>
            <a:pPr algn="just"/>
            <a:r>
              <a:rPr lang="pt-BR" dirty="0"/>
              <a:t>Encontre uma posição firme para fazer o movimento de </a:t>
            </a:r>
            <a:r>
              <a:rPr lang="pt-BR" dirty="0" err="1"/>
              <a:t>pivot</a:t>
            </a:r>
            <a:r>
              <a:rPr lang="pt-BR" dirty="0"/>
              <a:t> no sistema de coordenadas de referência (</a:t>
            </a:r>
            <a:r>
              <a:rPr lang="pt-BR" i="1" dirty="0" err="1"/>
              <a:t>Reference</a:t>
            </a:r>
            <a:r>
              <a:rPr lang="pt-BR" dirty="0"/>
              <a:t>).</a:t>
            </a:r>
          </a:p>
          <a:p>
            <a:pPr algn="just"/>
            <a:r>
              <a:rPr lang="pt-BR" dirty="0"/>
              <a:t>Você não deve deslocar a ponta da agulha; apenas a haste da agulha pode se mover em relação à ponta durante o movimento de </a:t>
            </a:r>
            <a:r>
              <a:rPr lang="pt-BR" dirty="0" err="1"/>
              <a:t>pivot</a:t>
            </a:r>
            <a:r>
              <a:rPr lang="pt-BR" dirty="0"/>
              <a:t>.</a:t>
            </a:r>
            <a:r>
              <a:rPr lang="en-CA" dirty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506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Exemplo</a:t>
            </a:r>
            <a:r>
              <a:rPr lang="en-CA" dirty="0"/>
              <a:t> 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188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err="1"/>
              <a:t>Carregar</a:t>
            </a:r>
            <a:r>
              <a:rPr lang="en-CA" dirty="0"/>
              <a:t> dados de </a:t>
            </a:r>
            <a:r>
              <a:rPr lang="en-CA" dirty="0" err="1"/>
              <a:t>exemplo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60947" y="1074822"/>
            <a:ext cx="8154403" cy="5057003"/>
          </a:xfrm>
        </p:spPr>
        <p:txBody>
          <a:bodyPr>
            <a:normAutofit/>
          </a:bodyPr>
          <a:lstStyle/>
          <a:p>
            <a:r>
              <a:rPr lang="en-CA" sz="2400" dirty="0" err="1"/>
              <a:t>Carregue</a:t>
            </a:r>
            <a:r>
              <a:rPr lang="en-CA" sz="2400" dirty="0"/>
              <a:t> </a:t>
            </a:r>
            <a:r>
              <a:rPr lang="en-US" sz="2400" b="1" dirty="0" err="1"/>
              <a:t>SlicerIGT</a:t>
            </a:r>
            <a:r>
              <a:rPr lang="en-US" sz="2400" b="1" dirty="0"/>
              <a:t>-Data/</a:t>
            </a:r>
            <a:r>
              <a:rPr lang="en-US" sz="2400" b="1" dirty="0" err="1"/>
              <a:t>Skull_StylusCalibration.mrb</a:t>
            </a:r>
            <a:r>
              <a:rPr lang="en-US" sz="2400" b="1" dirty="0"/>
              <a:t> </a:t>
            </a:r>
          </a:p>
          <a:p>
            <a:r>
              <a:rPr lang="pt-BR" sz="2400" dirty="0"/>
              <a:t>No módulo </a:t>
            </a:r>
            <a:r>
              <a:rPr lang="pt-BR" sz="2400" b="1" dirty="0"/>
              <a:t>Dados </a:t>
            </a:r>
            <a:r>
              <a:rPr lang="pt-BR" sz="2400" dirty="0"/>
              <a:t>(</a:t>
            </a:r>
            <a:r>
              <a:rPr lang="pt-BR" sz="2400" i="1" dirty="0"/>
              <a:t>Data</a:t>
            </a:r>
            <a:r>
              <a:rPr lang="pt-BR" sz="2400" dirty="0"/>
              <a:t>), clique com o botão direito em </a:t>
            </a:r>
            <a:r>
              <a:rPr lang="pt-BR" sz="2400" i="1" dirty="0" err="1"/>
              <a:t>StylusToReference</a:t>
            </a:r>
            <a:r>
              <a:rPr lang="pt-BR" sz="2400" dirty="0"/>
              <a:t> e selecione Inserir transformação (</a:t>
            </a:r>
            <a:r>
              <a:rPr lang="pt-BR" sz="2400" i="1" dirty="0" err="1"/>
              <a:t>Insert</a:t>
            </a:r>
            <a:r>
              <a:rPr lang="pt-BR" sz="2400" i="1" dirty="0"/>
              <a:t> </a:t>
            </a:r>
            <a:r>
              <a:rPr lang="pt-BR" sz="2400" i="1" dirty="0" err="1"/>
              <a:t>transform</a:t>
            </a:r>
            <a:r>
              <a:rPr lang="pt-BR" sz="2400" i="1" dirty="0"/>
              <a:t>).</a:t>
            </a:r>
          </a:p>
          <a:p>
            <a:r>
              <a:rPr lang="pt-BR" sz="2400" dirty="0"/>
              <a:t>Renomeie a nova transformação para </a:t>
            </a:r>
            <a:r>
              <a:rPr lang="pt-BR" sz="2400" b="1" dirty="0" err="1"/>
              <a:t>StylusTipToStylus</a:t>
            </a:r>
            <a:r>
              <a:rPr lang="pt-BR" sz="2400" dirty="0"/>
              <a:t>.</a:t>
            </a:r>
          </a:p>
          <a:p>
            <a:r>
              <a:rPr lang="pt-BR" sz="2400" dirty="0"/>
              <a:t>Crie um modelo de agulha.</a:t>
            </a:r>
            <a:endParaRPr lang="en-CA" sz="2400" dirty="0"/>
          </a:p>
          <a:p>
            <a:r>
              <a:rPr lang="pt-BR" sz="2400" dirty="0"/>
              <a:t>No módulo </a:t>
            </a:r>
            <a:r>
              <a:rPr lang="pt-BR" sz="2400" b="1" dirty="0"/>
              <a:t>Data</a:t>
            </a:r>
            <a:r>
              <a:rPr lang="pt-BR" sz="2400" dirty="0"/>
              <a:t>, arraste e solte o modelo da agulha sobre </a:t>
            </a:r>
            <a:r>
              <a:rPr lang="pt-BR" sz="2400" b="1" dirty="0" err="1"/>
              <a:t>StylusTipToStylus</a:t>
            </a:r>
            <a:r>
              <a:rPr lang="pt-BR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400" dirty="0"/>
              <a:t>Certifique-se de que a barra de ferramentas </a:t>
            </a:r>
            <a:r>
              <a:rPr lang="pt-BR" sz="2400" b="1" dirty="0"/>
              <a:t>Sequências</a:t>
            </a:r>
            <a:r>
              <a:rPr lang="pt-BR" sz="2400" dirty="0"/>
              <a:t> esteja visível.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05" y="5122743"/>
            <a:ext cx="2064032" cy="100908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2952" y="5122744"/>
            <a:ext cx="2534866" cy="1054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999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Calibração de </a:t>
            </a:r>
            <a:r>
              <a:rPr lang="pt-BR" dirty="0" err="1"/>
              <a:t>Pivot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81101"/>
            <a:ext cx="7886700" cy="1870572"/>
          </a:xfrm>
        </p:spPr>
        <p:txBody>
          <a:bodyPr>
            <a:normAutofit fontScale="92500" lnSpcReduction="20000"/>
          </a:bodyPr>
          <a:lstStyle/>
          <a:p>
            <a:r>
              <a:rPr lang="en-CA" dirty="0"/>
              <a:t>No </a:t>
            </a:r>
            <a:r>
              <a:rPr lang="en-CA" dirty="0" err="1"/>
              <a:t>módulo</a:t>
            </a:r>
            <a:r>
              <a:rPr lang="en-CA" dirty="0"/>
              <a:t> </a:t>
            </a:r>
            <a:r>
              <a:rPr lang="en-CA" b="1" dirty="0" err="1"/>
              <a:t>IGT</a:t>
            </a:r>
            <a:r>
              <a:rPr lang="en-CA" b="1" dirty="0"/>
              <a:t> / </a:t>
            </a:r>
            <a:r>
              <a:rPr lang="en-CA" b="1" dirty="0" err="1"/>
              <a:t>Calibração</a:t>
            </a:r>
            <a:r>
              <a:rPr lang="en-CA" b="1" dirty="0"/>
              <a:t> de Pivot</a:t>
            </a:r>
            <a:r>
              <a:rPr lang="en-CA" dirty="0"/>
              <a:t>, </a:t>
            </a:r>
            <a:r>
              <a:rPr lang="en-CA" dirty="0" err="1"/>
              <a:t>selecione</a:t>
            </a:r>
            <a:r>
              <a:rPr lang="en-CA" dirty="0"/>
              <a:t>:</a:t>
            </a:r>
          </a:p>
          <a:p>
            <a:pPr marL="0" indent="0">
              <a:buNone/>
            </a:pPr>
            <a:r>
              <a:rPr lang="en-CA" b="1" dirty="0"/>
              <a:t>Entrada</a:t>
            </a:r>
            <a:r>
              <a:rPr lang="en-CA" dirty="0"/>
              <a:t>: </a:t>
            </a:r>
            <a:r>
              <a:rPr lang="en-CA" dirty="0" err="1"/>
              <a:t>StylusToReference</a:t>
            </a:r>
            <a:r>
              <a:rPr lang="en-CA" dirty="0"/>
              <a:t> </a:t>
            </a:r>
            <a:r>
              <a:rPr lang="en-CA" b="1" dirty="0" err="1"/>
              <a:t>Saída</a:t>
            </a:r>
            <a:r>
              <a:rPr lang="en-CA" dirty="0"/>
              <a:t>: </a:t>
            </a:r>
            <a:r>
              <a:rPr lang="en-CA" dirty="0" err="1"/>
              <a:t>StylusTipToStylus</a:t>
            </a:r>
            <a:endParaRPr lang="en-CA" dirty="0"/>
          </a:p>
          <a:p>
            <a:r>
              <a:rPr lang="pt-BR" dirty="0"/>
              <a:t>Na barra de ferramentas </a:t>
            </a:r>
            <a:r>
              <a:rPr lang="pt-BR" b="1" dirty="0"/>
              <a:t>Sequências</a:t>
            </a:r>
            <a:r>
              <a:rPr lang="pt-BR" dirty="0"/>
              <a:t>, selecione </a:t>
            </a:r>
            <a:r>
              <a:rPr lang="pt-BR" b="1" dirty="0"/>
              <a:t>Calibração de </a:t>
            </a:r>
            <a:r>
              <a:rPr lang="pt-BR" b="1" dirty="0" err="1"/>
              <a:t>Pivot</a:t>
            </a:r>
            <a:r>
              <a:rPr lang="pt-BR" dirty="0"/>
              <a:t> e inicie a reprodução usando o botão </a:t>
            </a:r>
            <a:r>
              <a:rPr lang="pt-BR" b="1" dirty="0"/>
              <a:t>Reproduzir</a:t>
            </a:r>
            <a:r>
              <a:rPr lang="pt-BR" dirty="0"/>
              <a:t> (play)</a:t>
            </a:r>
            <a:r>
              <a:rPr lang="pt-BR" b="1" dirty="0"/>
              <a:t>.</a:t>
            </a:r>
            <a:endParaRPr lang="en-CA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286" y="3219476"/>
            <a:ext cx="8171428" cy="41904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369815" y="3254683"/>
            <a:ext cx="1415600" cy="34020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785415" y="3163174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1.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304781" y="3254683"/>
            <a:ext cx="463588" cy="34020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768369" y="297547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2.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628650" y="4035173"/>
            <a:ext cx="7886700" cy="18705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Clique em </a:t>
            </a:r>
            <a:r>
              <a:rPr lang="pt-BR" b="1" dirty="0"/>
              <a:t>Iniciar calibração de </a:t>
            </a:r>
            <a:r>
              <a:rPr lang="pt-BR" b="1" dirty="0" err="1"/>
              <a:t>Pivot</a:t>
            </a:r>
            <a:r>
              <a:rPr lang="pt-BR" b="1" dirty="0"/>
              <a:t> </a:t>
            </a:r>
            <a:r>
              <a:rPr lang="pt-BR" dirty="0"/>
              <a:t>e aguarde até que a mensagem na parte inferior do painel do módulo mostre o valor do erro </a:t>
            </a:r>
            <a:r>
              <a:rPr lang="pt-BR" b="1" dirty="0"/>
              <a:t>RMS</a:t>
            </a:r>
            <a:r>
              <a:rPr lang="pt-BR" dirty="0"/>
              <a:t> (Root-</a:t>
            </a:r>
            <a:r>
              <a:rPr lang="pt-BR" dirty="0" err="1"/>
              <a:t>mean</a:t>
            </a:r>
            <a:r>
              <a:rPr lang="pt-BR" dirty="0"/>
              <a:t>-</a:t>
            </a:r>
            <a:r>
              <a:rPr lang="pt-BR" dirty="0" err="1"/>
              <a:t>square</a:t>
            </a:r>
            <a:r>
              <a:rPr lang="pt-BR" dirty="0"/>
              <a:t>)</a:t>
            </a:r>
          </a:p>
          <a:p>
            <a:r>
              <a:rPr lang="pt-BR" dirty="0"/>
              <a:t>Esse valor deve estar abaixo de 1 mm.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37525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Calibração de </a:t>
            </a:r>
            <a:r>
              <a:rPr lang="pt-BR" dirty="0" err="1"/>
              <a:t>Pivot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8</a:t>
            </a:fld>
            <a:endParaRPr lang="en-US"/>
          </a:p>
        </p:txBody>
      </p:sp>
      <p:pic>
        <p:nvPicPr>
          <p:cNvPr id="5" name="PivotCalibration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04825" y="1743075"/>
            <a:ext cx="813435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232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63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repeatCount="indefinite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7386"/>
            <a:ext cx="7886700" cy="634999"/>
          </a:xfrm>
        </p:spPr>
        <p:txBody>
          <a:bodyPr>
            <a:normAutofit fontScale="90000"/>
          </a:bodyPr>
          <a:lstStyle/>
          <a:p>
            <a:r>
              <a:rPr lang="pt-BR" dirty="0"/>
              <a:t>Calibração de Rotação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99" y="792385"/>
            <a:ext cx="8895347" cy="5384579"/>
          </a:xfrm>
        </p:spPr>
        <p:txBody>
          <a:bodyPr>
            <a:normAutofit/>
          </a:bodyPr>
          <a:lstStyle/>
          <a:p>
            <a:r>
              <a:rPr lang="pt-BR" sz="2300" dirty="0"/>
              <a:t>Clique em </a:t>
            </a:r>
            <a:r>
              <a:rPr lang="pt-BR" sz="2300" b="1" dirty="0"/>
              <a:t>Iniciar calibração de rotação </a:t>
            </a:r>
            <a:r>
              <a:rPr lang="pt-BR" sz="2300" dirty="0"/>
              <a:t>(</a:t>
            </a:r>
            <a:r>
              <a:rPr lang="pt-BR" sz="2300" i="1" dirty="0"/>
              <a:t>Start Spin </a:t>
            </a:r>
            <a:r>
              <a:rPr lang="pt-BR" sz="2300" i="1" dirty="0" err="1"/>
              <a:t>Calibration</a:t>
            </a:r>
            <a:r>
              <a:rPr lang="pt-BR" sz="2300" dirty="0"/>
              <a:t>).</a:t>
            </a:r>
          </a:p>
          <a:p>
            <a:r>
              <a:rPr lang="pt-BR" sz="2300" dirty="0"/>
              <a:t>Aguarde até que o valor do erro quadrático médio – </a:t>
            </a:r>
            <a:r>
              <a:rPr lang="pt-BR" sz="2300" b="1" dirty="0"/>
              <a:t>RMS</a:t>
            </a:r>
            <a:r>
              <a:rPr lang="pt-BR" sz="2300" dirty="0"/>
              <a:t> (</a:t>
            </a:r>
            <a:r>
              <a:rPr lang="pt-BR" sz="2300" i="1" dirty="0"/>
              <a:t>Root-</a:t>
            </a:r>
            <a:r>
              <a:rPr lang="pt-BR" sz="2300" i="1" dirty="0" err="1"/>
              <a:t>mean</a:t>
            </a:r>
            <a:r>
              <a:rPr lang="pt-BR" sz="2300" i="1" dirty="0"/>
              <a:t>-</a:t>
            </a:r>
            <a:r>
              <a:rPr lang="pt-BR" sz="2300" i="1" dirty="0" err="1"/>
              <a:t>square</a:t>
            </a:r>
            <a:r>
              <a:rPr lang="pt-BR" sz="2300" i="1" dirty="0"/>
              <a:t> </a:t>
            </a:r>
            <a:r>
              <a:rPr lang="pt-BR" sz="2300" i="1" dirty="0" err="1"/>
              <a:t>error</a:t>
            </a:r>
            <a:r>
              <a:rPr lang="pt-BR" sz="2300" dirty="0"/>
              <a:t>) seja atualizado.</a:t>
            </a:r>
          </a:p>
          <a:p>
            <a:r>
              <a:rPr lang="pt-BR" sz="2300" dirty="0"/>
              <a:t>Com este design específico de estilete, a transformação </a:t>
            </a:r>
            <a:r>
              <a:rPr lang="pt-BR" sz="2300" b="1" dirty="0" err="1"/>
              <a:t>PontaDoEstileteParaEstilete</a:t>
            </a:r>
            <a:r>
              <a:rPr lang="pt-BR" sz="2300" dirty="0"/>
              <a:t> (</a:t>
            </a:r>
            <a:r>
              <a:rPr lang="pt-BR" sz="2300" dirty="0" err="1"/>
              <a:t>StylusTipToStylus</a:t>
            </a:r>
            <a:r>
              <a:rPr lang="pt-BR" sz="2300" dirty="0"/>
              <a:t>) não se altera significativamente.</a:t>
            </a:r>
            <a:endParaRPr lang="en-CA" sz="2300" dirty="0"/>
          </a:p>
          <a:p>
            <a:r>
              <a:rPr lang="pt-BR" sz="2300" dirty="0"/>
              <a:t>Salve a transformação </a:t>
            </a:r>
            <a:r>
              <a:rPr lang="pt-BR" sz="2300" b="1" dirty="0" err="1"/>
              <a:t>PontaDoEstileteParaEstilete</a:t>
            </a:r>
            <a:r>
              <a:rPr lang="pt-BR" sz="2300" dirty="0"/>
              <a:t> (</a:t>
            </a:r>
            <a:r>
              <a:rPr lang="pt-BR" sz="2300" dirty="0" err="1"/>
              <a:t>StylusTipToStylus</a:t>
            </a:r>
            <a:r>
              <a:rPr lang="pt-BR" sz="2300" dirty="0"/>
              <a:t>) em um </a:t>
            </a:r>
            <a:r>
              <a:rPr lang="pt-BR" sz="2300" b="1" dirty="0"/>
              <a:t>arquivo .h5</a:t>
            </a:r>
            <a:r>
              <a:rPr lang="pt-BR" sz="2300" dirty="0"/>
              <a:t>.</a:t>
            </a:r>
            <a:endParaRPr lang="en-CA" sz="2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4E161-ED1F-470E-9199-7D8E989353A6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5677" y="3787016"/>
            <a:ext cx="6154358" cy="245557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80202" y="3811079"/>
            <a:ext cx="463588" cy="34020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70856" y="3719570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1.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62131" y="4994021"/>
            <a:ext cx="463588" cy="34020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52785" y="4902512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2.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53510" y="5901826"/>
            <a:ext cx="2433738" cy="34020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444164" y="5810317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3.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81612" y="5901826"/>
            <a:ext cx="814947" cy="34020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572266" y="5810317"/>
            <a:ext cx="463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4.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938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5AEEC3C-57F5-458C-A259-BEA2AFF0D77B}" vid="{F032F1CB-9777-488E-B287-8CA49E564C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SlicerIGT-TutorialTemplate</Template>
  <TotalTime>204</TotalTime>
  <Words>904</Words>
  <Application>Microsoft Office PowerPoint</Application>
  <PresentationFormat>Apresentação na tela (4:3)</PresentationFormat>
  <Paragraphs>106</Paragraphs>
  <Slides>17</Slides>
  <Notes>0</Notes>
  <HiddenSlides>0</HiddenSlides>
  <MMClips>1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Calibração de Pivot</vt:lpstr>
      <vt:lpstr>Introducão</vt:lpstr>
      <vt:lpstr>Sistemas de coordenadas do estilete (Stylus)</vt:lpstr>
      <vt:lpstr>Calibração de Pivot em um ambiente real de hardware</vt:lpstr>
      <vt:lpstr>Exemplo 1.</vt:lpstr>
      <vt:lpstr>Carregar dados de exemplo</vt:lpstr>
      <vt:lpstr>Calibração de Pivot</vt:lpstr>
      <vt:lpstr>Calibração de Pivot</vt:lpstr>
      <vt:lpstr>Calibração de Rotação</vt:lpstr>
      <vt:lpstr>Exemplo 2. (PLUS necessário. Este método está se tornando obsoleto.)</vt:lpstr>
      <vt:lpstr>Calibração de pivot no Slicer</vt:lpstr>
      <vt:lpstr>Carregar sequência de calibração de pivot</vt:lpstr>
      <vt:lpstr>Exemplo: calibração de pivot no Slicer</vt:lpstr>
      <vt:lpstr>Exemplo: calibração de pivot no Slicer </vt:lpstr>
      <vt:lpstr>Reproduzir a sequência gravada</vt:lpstr>
      <vt:lpstr>Exemplo: calibração de pivot no Slicer</vt:lpstr>
      <vt:lpstr>Salvando o resultado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Tamas Ungi</dc:creator>
  <cp:lastModifiedBy>Autor</cp:lastModifiedBy>
  <cp:revision>38</cp:revision>
  <dcterms:created xsi:type="dcterms:W3CDTF">2014-04-04T16:52:35Z</dcterms:created>
  <dcterms:modified xsi:type="dcterms:W3CDTF">2026-03-01T02:11:13Z</dcterms:modified>
</cp:coreProperties>
</file>