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5"/>
  </p:notesMasterIdLst>
  <p:sldIdLst>
    <p:sldId id="256" r:id="rId5"/>
    <p:sldId id="257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307" r:id="rId34"/>
  </p:sldIdLst>
  <p:sldSz cx="9144000" cy="6858000" type="screen4x3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92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207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A5CAD-2794-4F0A-B90C-82238878C3B9}" type="datetimeFigureOut">
              <a:rPr lang="es-MX" smtClean="0"/>
              <a:t>05/02/2026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26D22-1F6A-4A34-96A6-62B56C3BB2B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161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26D22-1F6A-4A34-96A6-62B56C3BB2BE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98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VTK GPU Ray Casting es un </a:t>
            </a:r>
            <a:r>
              <a:rPr lang="es-MX" dirty="0" err="1"/>
              <a:t>mapeador</a:t>
            </a:r>
            <a:r>
              <a:rPr lang="es-MX" dirty="0"/>
              <a:t> de volúmenes que realiza el </a:t>
            </a:r>
            <a:r>
              <a:rPr lang="es-MX" dirty="0" err="1"/>
              <a:t>ray</a:t>
            </a:r>
            <a:r>
              <a:rPr lang="es-MX" dirty="0"/>
              <a:t> casting en la GPU utilizando programas de cortes.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26D22-1F6A-4A34-96A6-62B56C3BB2BE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12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62720" y="1999996"/>
            <a:ext cx="561855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41172" y="320040"/>
            <a:ext cx="8662035" cy="6217920"/>
          </a:xfrm>
          <a:custGeom>
            <a:avLst/>
            <a:gdLst/>
            <a:ahLst/>
            <a:cxnLst/>
            <a:rect l="l" t="t" r="r" b="b"/>
            <a:pathLst>
              <a:path w="8662035" h="6217920">
                <a:moveTo>
                  <a:pt x="8661654" y="0"/>
                </a:moveTo>
                <a:lnTo>
                  <a:pt x="0" y="0"/>
                </a:lnTo>
                <a:lnTo>
                  <a:pt x="0" y="6217920"/>
                </a:lnTo>
                <a:lnTo>
                  <a:pt x="8661654" y="6217920"/>
                </a:lnTo>
                <a:lnTo>
                  <a:pt x="8661654" y="0"/>
                </a:lnTo>
                <a:close/>
              </a:path>
            </a:pathLst>
          </a:custGeom>
          <a:solidFill>
            <a:srgbClr val="000000">
              <a:alpha val="78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95677" y="190500"/>
            <a:ext cx="415264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39" y="1607820"/>
            <a:ext cx="8072120" cy="4311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32035" y="6428920"/>
            <a:ext cx="2479675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0453" y="6428920"/>
            <a:ext cx="231775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0713" y="1778016"/>
            <a:ext cx="61722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270" algn="ctr">
              <a:lnSpc>
                <a:spcPct val="99800"/>
              </a:lnSpc>
              <a:spcBef>
                <a:spcPts val="105"/>
              </a:spcBef>
            </a:pPr>
            <a:r>
              <a:rPr lang="es-MX" sz="3600" dirty="0"/>
              <a:t>Visualización 3D de Datos DICOM</a:t>
            </a:r>
            <a:endParaRPr lang="en-US"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941679" y="2940247"/>
            <a:ext cx="7610268" cy="2567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lang="en-US" sz="2700" spc="-5" dirty="0">
                <a:latin typeface="Calibri Light"/>
                <a:cs typeface="Calibri Light"/>
              </a:rPr>
              <a:t>Dra. Sonia Pujol </a:t>
            </a:r>
          </a:p>
          <a:p>
            <a:pPr marL="3175" algn="ctr">
              <a:lnSpc>
                <a:spcPct val="100000"/>
              </a:lnSpc>
              <a:spcBef>
                <a:spcPts val="100"/>
              </a:spcBef>
            </a:pPr>
            <a:endParaRPr lang="en-US" sz="2700" spc="-5" dirty="0">
              <a:latin typeface="Calibri Light"/>
              <a:cs typeface="Calibri Light"/>
            </a:endParaRPr>
          </a:p>
          <a:p>
            <a:pPr marL="3175" algn="ctr">
              <a:spcBef>
                <a:spcPts val="100"/>
              </a:spcBef>
            </a:pPr>
            <a:r>
              <a:rPr lang="es-MX" sz="1850" spc="-10" dirty="0">
                <a:latin typeface="Calibri Light"/>
                <a:cs typeface="Calibri Light"/>
              </a:rPr>
              <a:t>Profesora adjunta de radiología </a:t>
            </a:r>
          </a:p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lang="es-MX" sz="1850" spc="-10" dirty="0">
                <a:latin typeface="Calibri Light"/>
                <a:cs typeface="Calibri Light"/>
              </a:rPr>
              <a:t>Directora de Formación y Educación de 3D </a:t>
            </a:r>
            <a:r>
              <a:rPr lang="es-MX" sz="1850" spc="-10" dirty="0" err="1">
                <a:latin typeface="Calibri Light"/>
                <a:cs typeface="Calibri Light"/>
              </a:rPr>
              <a:t>Slicer</a:t>
            </a:r>
            <a:endParaRPr lang="en-US" sz="1850" dirty="0">
              <a:latin typeface="Calibri Light"/>
              <a:cs typeface="Calibri Light"/>
            </a:endParaRPr>
          </a:p>
          <a:p>
            <a:pPr marL="497840" marR="487045" algn="ctr">
              <a:lnSpc>
                <a:spcPct val="98400"/>
              </a:lnSpc>
              <a:spcBef>
                <a:spcPts val="5"/>
              </a:spcBef>
            </a:pPr>
            <a:r>
              <a:rPr lang="es-MX" sz="1850" spc="-10" dirty="0">
                <a:latin typeface="Calibri Light"/>
                <a:cs typeface="Calibri Light"/>
              </a:rPr>
              <a:t>Hospital de mujeres de Brigham </a:t>
            </a:r>
          </a:p>
          <a:p>
            <a:pPr marL="497840" marR="487045" algn="ctr">
              <a:lnSpc>
                <a:spcPct val="98400"/>
              </a:lnSpc>
              <a:spcBef>
                <a:spcPts val="5"/>
              </a:spcBef>
            </a:pPr>
            <a:r>
              <a:rPr lang="es-MX" sz="1850" spc="-10" dirty="0">
                <a:latin typeface="Calibri Light"/>
                <a:cs typeface="Calibri Light"/>
              </a:rPr>
              <a:t>Facultad de Medicina de Harvard</a:t>
            </a:r>
          </a:p>
          <a:p>
            <a:pPr marL="497840" marR="487045" algn="ctr">
              <a:lnSpc>
                <a:spcPct val="98400"/>
              </a:lnSpc>
              <a:spcBef>
                <a:spcPts val="5"/>
              </a:spcBef>
            </a:pPr>
            <a:endParaRPr lang="es-MX" sz="1850" spc="-10" dirty="0">
              <a:latin typeface="Calibri Light"/>
              <a:cs typeface="Calibri Light"/>
            </a:endParaRPr>
          </a:p>
          <a:p>
            <a:pPr marL="497840" marR="487045" algn="ctr">
              <a:lnSpc>
                <a:spcPct val="98400"/>
              </a:lnSpc>
              <a:spcBef>
                <a:spcPts val="5"/>
              </a:spcBef>
            </a:pPr>
            <a:r>
              <a:rPr lang="es-MX" sz="1850" spc="-10" dirty="0">
                <a:latin typeface="Calibri Light"/>
                <a:cs typeface="Calibri Light"/>
              </a:rPr>
              <a:t>spujol@bwh.Harvard.edu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9601" y="200470"/>
            <a:ext cx="644692" cy="866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26AF7A-97CC-689F-2FCF-C6E96D482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07" y="249668"/>
            <a:ext cx="1533739" cy="933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DF93F58-ACC6-17E8-AA49-5665D1AC0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9642"/>
            <a:ext cx="9144000" cy="47587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7435" y="238946"/>
            <a:ext cx="681027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5" dirty="0"/>
              <a:t>Carga de un volumen DICOM</a:t>
            </a:r>
            <a:endParaRPr spc="-15" dirty="0"/>
          </a:p>
        </p:txBody>
      </p:sp>
      <p:sp>
        <p:nvSpPr>
          <p:cNvPr id="4" name="object 4"/>
          <p:cNvSpPr txBox="1"/>
          <p:nvPr/>
        </p:nvSpPr>
        <p:spPr>
          <a:xfrm>
            <a:off x="3228295" y="2268874"/>
            <a:ext cx="2880036" cy="587981"/>
          </a:xfrm>
          <a:prstGeom prst="rect">
            <a:avLst/>
          </a:prstGeom>
          <a:solidFill>
            <a:srgbClr val="F79646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1800" spc="-5" dirty="0">
                <a:latin typeface="Calibri Light"/>
                <a:cs typeface="Calibri Light"/>
              </a:rPr>
              <a:t>S</a:t>
            </a:r>
            <a:r>
              <a:rPr lang="es-MX" sz="1800" spc="-5" dirty="0" err="1">
                <a:latin typeface="Calibri Light"/>
                <a:cs typeface="Calibri Light"/>
              </a:rPr>
              <a:t>eleccionar</a:t>
            </a:r>
            <a:r>
              <a:rPr lang="es-MX" sz="1800" spc="-5" dirty="0">
                <a:latin typeface="Calibri Light"/>
                <a:cs typeface="Calibri Light"/>
              </a:rPr>
              <a:t> el módulo de Vol</a:t>
            </a:r>
            <a:r>
              <a:rPr lang="es-MX" spc="-5" dirty="0">
                <a:latin typeface="Calibri Light"/>
                <a:cs typeface="Calibri Light"/>
              </a:rPr>
              <a:t>úmenes</a:t>
            </a:r>
            <a:endParaRPr sz="1800" dirty="0">
              <a:latin typeface="Calibri Light"/>
              <a:cs typeface="Calibri Ligh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68398" y="691971"/>
            <a:ext cx="3318510" cy="2056130"/>
            <a:chOff x="2841431" y="1383982"/>
            <a:chExt cx="3318510" cy="2056130"/>
          </a:xfrm>
        </p:grpSpPr>
        <p:sp>
          <p:nvSpPr>
            <p:cNvPr id="7" name="object 7"/>
            <p:cNvSpPr/>
            <p:nvPr/>
          </p:nvSpPr>
          <p:spPr>
            <a:xfrm>
              <a:off x="2841431" y="3183139"/>
              <a:ext cx="1104265" cy="257175"/>
            </a:xfrm>
            <a:custGeom>
              <a:avLst/>
              <a:gdLst/>
              <a:ahLst/>
              <a:cxnLst/>
              <a:rect l="l" t="t" r="r" b="b"/>
              <a:pathLst>
                <a:path w="1104264" h="257175">
                  <a:moveTo>
                    <a:pt x="224503" y="0"/>
                  </a:moveTo>
                  <a:lnTo>
                    <a:pt x="213766" y="3670"/>
                  </a:lnTo>
                  <a:lnTo>
                    <a:pt x="0" y="128358"/>
                  </a:lnTo>
                  <a:lnTo>
                    <a:pt x="213766" y="253060"/>
                  </a:lnTo>
                  <a:lnTo>
                    <a:pt x="224503" y="256723"/>
                  </a:lnTo>
                  <a:lnTo>
                    <a:pt x="235434" y="256008"/>
                  </a:lnTo>
                  <a:lnTo>
                    <a:pt x="245300" y="251247"/>
                  </a:lnTo>
                  <a:lnTo>
                    <a:pt x="252844" y="242773"/>
                  </a:lnTo>
                  <a:lnTo>
                    <a:pt x="256507" y="232030"/>
                  </a:lnTo>
                  <a:lnTo>
                    <a:pt x="255792" y="221100"/>
                  </a:lnTo>
                  <a:lnTo>
                    <a:pt x="251031" y="211237"/>
                  </a:lnTo>
                  <a:lnTo>
                    <a:pt x="242557" y="203695"/>
                  </a:lnTo>
                  <a:lnTo>
                    <a:pt x="162394" y="156933"/>
                  </a:lnTo>
                  <a:lnTo>
                    <a:pt x="56705" y="156933"/>
                  </a:lnTo>
                  <a:lnTo>
                    <a:pt x="56705" y="99783"/>
                  </a:lnTo>
                  <a:lnTo>
                    <a:pt x="162416" y="99783"/>
                  </a:lnTo>
                  <a:lnTo>
                    <a:pt x="242557" y="53035"/>
                  </a:lnTo>
                  <a:lnTo>
                    <a:pt x="251031" y="45486"/>
                  </a:lnTo>
                  <a:lnTo>
                    <a:pt x="255792" y="35618"/>
                  </a:lnTo>
                  <a:lnTo>
                    <a:pt x="256507" y="24687"/>
                  </a:lnTo>
                  <a:lnTo>
                    <a:pt x="252844" y="13944"/>
                  </a:lnTo>
                  <a:lnTo>
                    <a:pt x="245300" y="5470"/>
                  </a:lnTo>
                  <a:lnTo>
                    <a:pt x="235434" y="711"/>
                  </a:lnTo>
                  <a:lnTo>
                    <a:pt x="224503" y="0"/>
                  </a:lnTo>
                  <a:close/>
                </a:path>
                <a:path w="1104264" h="257175">
                  <a:moveTo>
                    <a:pt x="162416" y="99783"/>
                  </a:moveTo>
                  <a:lnTo>
                    <a:pt x="56705" y="99783"/>
                  </a:lnTo>
                  <a:lnTo>
                    <a:pt x="56705" y="156933"/>
                  </a:lnTo>
                  <a:lnTo>
                    <a:pt x="162394" y="156933"/>
                  </a:lnTo>
                  <a:lnTo>
                    <a:pt x="155732" y="153047"/>
                  </a:lnTo>
                  <a:lnTo>
                    <a:pt x="71107" y="153047"/>
                  </a:lnTo>
                  <a:lnTo>
                    <a:pt x="71107" y="103682"/>
                  </a:lnTo>
                  <a:lnTo>
                    <a:pt x="155732" y="103682"/>
                  </a:lnTo>
                  <a:lnTo>
                    <a:pt x="162416" y="99783"/>
                  </a:lnTo>
                  <a:close/>
                </a:path>
                <a:path w="1104264" h="257175">
                  <a:moveTo>
                    <a:pt x="1103795" y="99783"/>
                  </a:moveTo>
                  <a:lnTo>
                    <a:pt x="162416" y="99783"/>
                  </a:lnTo>
                  <a:lnTo>
                    <a:pt x="113420" y="128365"/>
                  </a:lnTo>
                  <a:lnTo>
                    <a:pt x="162394" y="156933"/>
                  </a:lnTo>
                  <a:lnTo>
                    <a:pt x="1103795" y="156933"/>
                  </a:lnTo>
                  <a:lnTo>
                    <a:pt x="1103795" y="99783"/>
                  </a:lnTo>
                  <a:close/>
                </a:path>
                <a:path w="1104264" h="257175">
                  <a:moveTo>
                    <a:pt x="71107" y="103682"/>
                  </a:moveTo>
                  <a:lnTo>
                    <a:pt x="71107" y="153047"/>
                  </a:lnTo>
                  <a:lnTo>
                    <a:pt x="113420" y="128365"/>
                  </a:lnTo>
                  <a:lnTo>
                    <a:pt x="71107" y="103682"/>
                  </a:lnTo>
                  <a:close/>
                </a:path>
                <a:path w="1104264" h="257175">
                  <a:moveTo>
                    <a:pt x="113420" y="128365"/>
                  </a:moveTo>
                  <a:lnTo>
                    <a:pt x="71107" y="153047"/>
                  </a:lnTo>
                  <a:lnTo>
                    <a:pt x="155732" y="153047"/>
                  </a:lnTo>
                  <a:lnTo>
                    <a:pt x="113420" y="128365"/>
                  </a:lnTo>
                  <a:close/>
                </a:path>
                <a:path w="1104264" h="257175">
                  <a:moveTo>
                    <a:pt x="155732" y="103682"/>
                  </a:moveTo>
                  <a:lnTo>
                    <a:pt x="71107" y="103682"/>
                  </a:lnTo>
                  <a:lnTo>
                    <a:pt x="113430" y="128358"/>
                  </a:lnTo>
                  <a:lnTo>
                    <a:pt x="155732" y="10368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63002" y="1383982"/>
              <a:ext cx="3096895" cy="646430"/>
            </a:xfrm>
            <a:custGeom>
              <a:avLst/>
              <a:gdLst/>
              <a:ahLst/>
              <a:cxnLst/>
              <a:rect l="l" t="t" r="r" b="b"/>
              <a:pathLst>
                <a:path w="3096895" h="646430">
                  <a:moveTo>
                    <a:pt x="3096755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3096755" y="646328"/>
                  </a:lnTo>
                  <a:lnTo>
                    <a:pt x="3096755" y="0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46547" y="720874"/>
            <a:ext cx="3096895" cy="58862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90805" marR="271780">
              <a:lnSpc>
                <a:spcPts val="2090"/>
              </a:lnSpc>
              <a:spcBef>
                <a:spcPts val="390"/>
              </a:spcBef>
            </a:pPr>
            <a:r>
              <a:rPr lang="es-MX" sz="1800" spc="-10" dirty="0">
                <a:latin typeface="Calibri Light"/>
                <a:cs typeface="Calibri Light"/>
              </a:rPr>
              <a:t>Dar clic derecho para mostrar la lista de módulos de Slicer </a:t>
            </a:r>
            <a:endParaRPr sz="1800" dirty="0">
              <a:latin typeface="Calibri Light"/>
              <a:cs typeface="Calibri Ligh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36711" y="1064388"/>
            <a:ext cx="1196890" cy="594360"/>
            <a:chOff x="950975" y="978408"/>
            <a:chExt cx="2173605" cy="59436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0975" y="978408"/>
              <a:ext cx="2173224" cy="5943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12980" y="1014594"/>
              <a:ext cx="2049145" cy="474980"/>
            </a:xfrm>
            <a:custGeom>
              <a:avLst/>
              <a:gdLst/>
              <a:ahLst/>
              <a:cxnLst/>
              <a:rect l="l" t="t" r="r" b="b"/>
              <a:pathLst>
                <a:path w="2049145" h="474980">
                  <a:moveTo>
                    <a:pt x="0" y="237461"/>
                  </a:moveTo>
                  <a:lnTo>
                    <a:pt x="22630" y="187591"/>
                  </a:lnTo>
                  <a:lnTo>
                    <a:pt x="61418" y="156288"/>
                  </a:lnTo>
                  <a:lnTo>
                    <a:pt x="117548" y="126916"/>
                  </a:lnTo>
                  <a:lnTo>
                    <a:pt x="189634" y="99795"/>
                  </a:lnTo>
                  <a:lnTo>
                    <a:pt x="231226" y="87180"/>
                  </a:lnTo>
                  <a:lnTo>
                    <a:pt x="276288" y="75247"/>
                  </a:lnTo>
                  <a:lnTo>
                    <a:pt x="324645" y="64039"/>
                  </a:lnTo>
                  <a:lnTo>
                    <a:pt x="376124" y="53594"/>
                  </a:lnTo>
                  <a:lnTo>
                    <a:pt x="430552" y="43954"/>
                  </a:lnTo>
                  <a:lnTo>
                    <a:pt x="487755" y="35158"/>
                  </a:lnTo>
                  <a:lnTo>
                    <a:pt x="547560" y="27246"/>
                  </a:lnTo>
                  <a:lnTo>
                    <a:pt x="609793" y="20258"/>
                  </a:lnTo>
                  <a:lnTo>
                    <a:pt x="674282" y="14235"/>
                  </a:lnTo>
                  <a:lnTo>
                    <a:pt x="740853" y="9218"/>
                  </a:lnTo>
                  <a:lnTo>
                    <a:pt x="809332" y="5245"/>
                  </a:lnTo>
                  <a:lnTo>
                    <a:pt x="879547" y="2358"/>
                  </a:lnTo>
                  <a:lnTo>
                    <a:pt x="951323" y="596"/>
                  </a:lnTo>
                  <a:lnTo>
                    <a:pt x="1024488" y="0"/>
                  </a:lnTo>
                  <a:lnTo>
                    <a:pt x="1097653" y="596"/>
                  </a:lnTo>
                  <a:lnTo>
                    <a:pt x="1169429" y="2358"/>
                  </a:lnTo>
                  <a:lnTo>
                    <a:pt x="1239644" y="5245"/>
                  </a:lnTo>
                  <a:lnTo>
                    <a:pt x="1308123" y="9218"/>
                  </a:lnTo>
                  <a:lnTo>
                    <a:pt x="1374694" y="14235"/>
                  </a:lnTo>
                  <a:lnTo>
                    <a:pt x="1439183" y="20258"/>
                  </a:lnTo>
                  <a:lnTo>
                    <a:pt x="1501417" y="27246"/>
                  </a:lnTo>
                  <a:lnTo>
                    <a:pt x="1561222" y="35158"/>
                  </a:lnTo>
                  <a:lnTo>
                    <a:pt x="1618425" y="43954"/>
                  </a:lnTo>
                  <a:lnTo>
                    <a:pt x="1672853" y="53594"/>
                  </a:lnTo>
                  <a:lnTo>
                    <a:pt x="1724332" y="64039"/>
                  </a:lnTo>
                  <a:lnTo>
                    <a:pt x="1772689" y="75247"/>
                  </a:lnTo>
                  <a:lnTo>
                    <a:pt x="1817750" y="87180"/>
                  </a:lnTo>
                  <a:lnTo>
                    <a:pt x="1859343" y="99795"/>
                  </a:lnTo>
                  <a:lnTo>
                    <a:pt x="1897293" y="113054"/>
                  </a:lnTo>
                  <a:lnTo>
                    <a:pt x="1961575" y="141341"/>
                  </a:lnTo>
                  <a:lnTo>
                    <a:pt x="2009207" y="171718"/>
                  </a:lnTo>
                  <a:lnTo>
                    <a:pt x="2038803" y="203866"/>
                  </a:lnTo>
                  <a:lnTo>
                    <a:pt x="2048977" y="237461"/>
                  </a:lnTo>
                  <a:lnTo>
                    <a:pt x="2046405" y="254419"/>
                  </a:lnTo>
                  <a:lnTo>
                    <a:pt x="2026346" y="287331"/>
                  </a:lnTo>
                  <a:lnTo>
                    <a:pt x="1987559" y="318633"/>
                  </a:lnTo>
                  <a:lnTo>
                    <a:pt x="1931429" y="348006"/>
                  </a:lnTo>
                  <a:lnTo>
                    <a:pt x="1859343" y="375127"/>
                  </a:lnTo>
                  <a:lnTo>
                    <a:pt x="1817750" y="387742"/>
                  </a:lnTo>
                  <a:lnTo>
                    <a:pt x="1772689" y="399674"/>
                  </a:lnTo>
                  <a:lnTo>
                    <a:pt x="1724332" y="410883"/>
                  </a:lnTo>
                  <a:lnTo>
                    <a:pt x="1672853" y="421327"/>
                  </a:lnTo>
                  <a:lnTo>
                    <a:pt x="1618425" y="430968"/>
                  </a:lnTo>
                  <a:lnTo>
                    <a:pt x="1561222" y="439764"/>
                  </a:lnTo>
                  <a:lnTo>
                    <a:pt x="1501417" y="447676"/>
                  </a:lnTo>
                  <a:lnTo>
                    <a:pt x="1439183" y="454664"/>
                  </a:lnTo>
                  <a:lnTo>
                    <a:pt x="1374694" y="460686"/>
                  </a:lnTo>
                  <a:lnTo>
                    <a:pt x="1308123" y="465704"/>
                  </a:lnTo>
                  <a:lnTo>
                    <a:pt x="1239644" y="469677"/>
                  </a:lnTo>
                  <a:lnTo>
                    <a:pt x="1169429" y="472564"/>
                  </a:lnTo>
                  <a:lnTo>
                    <a:pt x="1097653" y="474326"/>
                  </a:lnTo>
                  <a:lnTo>
                    <a:pt x="1024488" y="474922"/>
                  </a:lnTo>
                  <a:lnTo>
                    <a:pt x="951323" y="474326"/>
                  </a:lnTo>
                  <a:lnTo>
                    <a:pt x="879547" y="472564"/>
                  </a:lnTo>
                  <a:lnTo>
                    <a:pt x="809332" y="469677"/>
                  </a:lnTo>
                  <a:lnTo>
                    <a:pt x="740853" y="465704"/>
                  </a:lnTo>
                  <a:lnTo>
                    <a:pt x="674282" y="460686"/>
                  </a:lnTo>
                  <a:lnTo>
                    <a:pt x="609793" y="454664"/>
                  </a:lnTo>
                  <a:lnTo>
                    <a:pt x="547560" y="447676"/>
                  </a:lnTo>
                  <a:lnTo>
                    <a:pt x="487755" y="439764"/>
                  </a:lnTo>
                  <a:lnTo>
                    <a:pt x="430552" y="430968"/>
                  </a:lnTo>
                  <a:lnTo>
                    <a:pt x="376124" y="421327"/>
                  </a:lnTo>
                  <a:lnTo>
                    <a:pt x="324645" y="410883"/>
                  </a:lnTo>
                  <a:lnTo>
                    <a:pt x="276288" y="399674"/>
                  </a:lnTo>
                  <a:lnTo>
                    <a:pt x="231226" y="387742"/>
                  </a:lnTo>
                  <a:lnTo>
                    <a:pt x="189634" y="375127"/>
                  </a:lnTo>
                  <a:lnTo>
                    <a:pt x="151683" y="361868"/>
                  </a:lnTo>
                  <a:lnTo>
                    <a:pt x="87402" y="333581"/>
                  </a:lnTo>
                  <a:lnTo>
                    <a:pt x="39770" y="303203"/>
                  </a:lnTo>
                  <a:lnTo>
                    <a:pt x="10173" y="271056"/>
                  </a:lnTo>
                  <a:lnTo>
                    <a:pt x="0" y="237461"/>
                  </a:lnTo>
                  <a:close/>
                </a:path>
              </a:pathLst>
            </a:custGeom>
            <a:ln w="3275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88DAB0-8CE4-CC59-6308-4EA80BF8C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9642"/>
            <a:ext cx="9144000" cy="475871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8534" y="216728"/>
            <a:ext cx="665787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5" dirty="0"/>
              <a:t>Carga de un volumen DICOM</a:t>
            </a:r>
            <a:endParaRPr spc="-1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581400" y="1959739"/>
            <a:ext cx="3170773" cy="1415772"/>
          </a:xfrm>
          <a:prstGeom prst="rect">
            <a:avLst/>
          </a:prstGeom>
          <a:solidFill>
            <a:srgbClr val="F79646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 marR="121920">
              <a:lnSpc>
                <a:spcPct val="100400"/>
              </a:lnSpc>
              <a:spcBef>
                <a:spcPts val="240"/>
              </a:spcBef>
            </a:pPr>
            <a:r>
              <a:rPr lang="es-MX" sz="1800" spc="-5" dirty="0">
                <a:latin typeface="Calibri Light"/>
                <a:cs typeface="Calibri Light"/>
              </a:rPr>
              <a:t>Haga clic en el </a:t>
            </a:r>
            <a:r>
              <a:rPr lang="es-MX" sz="1800" spc="-5" dirty="0" err="1">
                <a:latin typeface="Calibri Light"/>
                <a:cs typeface="Calibri Light"/>
              </a:rPr>
              <a:t>preajuste</a:t>
            </a:r>
            <a:r>
              <a:rPr lang="es-MX" sz="1800" spc="-5" dirty="0">
                <a:latin typeface="Calibri Light"/>
                <a:cs typeface="Calibri Light"/>
              </a:rPr>
              <a:t> TC-abdomen para ajustar automáticamente la ventana/nivel de la interfaz del conjunto de datos TC</a:t>
            </a: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36AF4CF-D04E-D7DD-E4BA-CBCEBE3EF473}"/>
              </a:ext>
            </a:extLst>
          </p:cNvPr>
          <p:cNvSpPr/>
          <p:nvPr/>
        </p:nvSpPr>
        <p:spPr>
          <a:xfrm>
            <a:off x="1752600" y="2362200"/>
            <a:ext cx="406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44ED8775-1B1A-B371-3BBC-897DD76EF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8714"/>
            <a:ext cx="9144000" cy="4756091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3258205" y="1473411"/>
            <a:ext cx="5010420" cy="3354700"/>
            <a:chOff x="2475456" y="1652263"/>
            <a:chExt cx="5010420" cy="3354700"/>
          </a:xfrm>
        </p:grpSpPr>
        <p:sp>
          <p:nvSpPr>
            <p:cNvPr id="4" name="object 4"/>
            <p:cNvSpPr/>
            <p:nvPr/>
          </p:nvSpPr>
          <p:spPr>
            <a:xfrm>
              <a:off x="2475456" y="4052772"/>
              <a:ext cx="648970" cy="464184"/>
            </a:xfrm>
            <a:custGeom>
              <a:avLst/>
              <a:gdLst/>
              <a:ahLst/>
              <a:cxnLst/>
              <a:rect l="l" t="t" r="r" b="b"/>
              <a:pathLst>
                <a:path w="648969" h="464185">
                  <a:moveTo>
                    <a:pt x="555767" y="64807"/>
                  </a:moveTo>
                  <a:lnTo>
                    <a:pt x="499239" y="69350"/>
                  </a:lnTo>
                  <a:lnTo>
                    <a:pt x="0" y="416979"/>
                  </a:lnTo>
                  <a:lnTo>
                    <a:pt x="32651" y="463880"/>
                  </a:lnTo>
                  <a:lnTo>
                    <a:pt x="531891" y="116259"/>
                  </a:lnTo>
                  <a:lnTo>
                    <a:pt x="555767" y="64807"/>
                  </a:lnTo>
                  <a:close/>
                </a:path>
                <a:path w="648969" h="464185">
                  <a:moveTo>
                    <a:pt x="644700" y="8953"/>
                  </a:moveTo>
                  <a:lnTo>
                    <a:pt x="585978" y="8953"/>
                  </a:lnTo>
                  <a:lnTo>
                    <a:pt x="618642" y="55854"/>
                  </a:lnTo>
                  <a:lnTo>
                    <a:pt x="531891" y="116259"/>
                  </a:lnTo>
                  <a:lnTo>
                    <a:pt x="492836" y="200418"/>
                  </a:lnTo>
                  <a:lnTo>
                    <a:pt x="490192" y="211452"/>
                  </a:lnTo>
                  <a:lnTo>
                    <a:pt x="491924" y="222269"/>
                  </a:lnTo>
                  <a:lnTo>
                    <a:pt x="497586" y="231647"/>
                  </a:lnTo>
                  <a:lnTo>
                    <a:pt x="506730" y="238366"/>
                  </a:lnTo>
                  <a:lnTo>
                    <a:pt x="517763" y="241012"/>
                  </a:lnTo>
                  <a:lnTo>
                    <a:pt x="528580" y="239283"/>
                  </a:lnTo>
                  <a:lnTo>
                    <a:pt x="537958" y="233626"/>
                  </a:lnTo>
                  <a:lnTo>
                    <a:pt x="544677" y="224485"/>
                  </a:lnTo>
                  <a:lnTo>
                    <a:pt x="644700" y="8953"/>
                  </a:lnTo>
                  <a:close/>
                </a:path>
                <a:path w="648969" h="464185">
                  <a:moveTo>
                    <a:pt x="593929" y="20370"/>
                  </a:moveTo>
                  <a:lnTo>
                    <a:pt x="576389" y="20370"/>
                  </a:lnTo>
                  <a:lnTo>
                    <a:pt x="604596" y="60883"/>
                  </a:lnTo>
                  <a:lnTo>
                    <a:pt x="555767" y="64807"/>
                  </a:lnTo>
                  <a:lnTo>
                    <a:pt x="531891" y="116259"/>
                  </a:lnTo>
                  <a:lnTo>
                    <a:pt x="618642" y="55854"/>
                  </a:lnTo>
                  <a:lnTo>
                    <a:pt x="593929" y="20370"/>
                  </a:lnTo>
                  <a:close/>
                </a:path>
                <a:path w="648969" h="464185">
                  <a:moveTo>
                    <a:pt x="648855" y="0"/>
                  </a:moveTo>
                  <a:lnTo>
                    <a:pt x="402170" y="19811"/>
                  </a:lnTo>
                  <a:lnTo>
                    <a:pt x="375983" y="50584"/>
                  </a:lnTo>
                  <a:lnTo>
                    <a:pt x="379109" y="61493"/>
                  </a:lnTo>
                  <a:lnTo>
                    <a:pt x="385938" y="70056"/>
                  </a:lnTo>
                  <a:lnTo>
                    <a:pt x="395480" y="75433"/>
                  </a:lnTo>
                  <a:lnTo>
                    <a:pt x="406742" y="76784"/>
                  </a:lnTo>
                  <a:lnTo>
                    <a:pt x="499239" y="69350"/>
                  </a:lnTo>
                  <a:lnTo>
                    <a:pt x="585978" y="8953"/>
                  </a:lnTo>
                  <a:lnTo>
                    <a:pt x="644700" y="8953"/>
                  </a:lnTo>
                  <a:lnTo>
                    <a:pt x="648855" y="0"/>
                  </a:lnTo>
                  <a:close/>
                </a:path>
                <a:path w="648969" h="464185">
                  <a:moveTo>
                    <a:pt x="585978" y="8953"/>
                  </a:moveTo>
                  <a:lnTo>
                    <a:pt x="499239" y="69350"/>
                  </a:lnTo>
                  <a:lnTo>
                    <a:pt x="555767" y="64807"/>
                  </a:lnTo>
                  <a:lnTo>
                    <a:pt x="576389" y="20370"/>
                  </a:lnTo>
                  <a:lnTo>
                    <a:pt x="593929" y="20370"/>
                  </a:lnTo>
                  <a:lnTo>
                    <a:pt x="585978" y="8953"/>
                  </a:lnTo>
                  <a:close/>
                </a:path>
                <a:path w="648969" h="464185">
                  <a:moveTo>
                    <a:pt x="576389" y="20370"/>
                  </a:moveTo>
                  <a:lnTo>
                    <a:pt x="555767" y="64807"/>
                  </a:lnTo>
                  <a:lnTo>
                    <a:pt x="604596" y="60883"/>
                  </a:lnTo>
                  <a:lnTo>
                    <a:pt x="576389" y="2037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4503281" y="1652263"/>
              <a:ext cx="2982595" cy="3354700"/>
            </a:xfrm>
            <a:custGeom>
              <a:avLst/>
              <a:gdLst/>
              <a:ahLst/>
              <a:cxnLst/>
              <a:rect l="l" t="t" r="r" b="b"/>
              <a:pathLst>
                <a:path w="2982595" h="3693795">
                  <a:moveTo>
                    <a:pt x="2982023" y="0"/>
                  </a:moveTo>
                  <a:lnTo>
                    <a:pt x="0" y="0"/>
                  </a:lnTo>
                  <a:lnTo>
                    <a:pt x="0" y="3693312"/>
                  </a:lnTo>
                  <a:lnTo>
                    <a:pt x="2982023" y="3693312"/>
                  </a:lnTo>
                  <a:lnTo>
                    <a:pt x="2982023" y="0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71600" y="184403"/>
            <a:ext cx="670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5" dirty="0"/>
              <a:t>Carga de un volumen DICOM</a:t>
            </a:r>
            <a:endParaRPr spc="-15" dirty="0"/>
          </a:p>
        </p:txBody>
      </p:sp>
      <p:sp>
        <p:nvSpPr>
          <p:cNvPr id="7" name="object 7"/>
          <p:cNvSpPr txBox="1"/>
          <p:nvPr/>
        </p:nvSpPr>
        <p:spPr>
          <a:xfrm>
            <a:off x="5373343" y="1622779"/>
            <a:ext cx="2807970" cy="3055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lang="es-MX" sz="1800" spc="-10" dirty="0">
                <a:latin typeface="Calibri Light"/>
                <a:cs typeface="Calibri Light"/>
              </a:rPr>
              <a:t>Situar el cursor del mouse sobre la barra  del  Visor Rojo para mostrar el menú</a:t>
            </a:r>
          </a:p>
          <a:p>
            <a:pPr marL="12700" marR="5080">
              <a:lnSpc>
                <a:spcPct val="100400"/>
              </a:lnSpc>
              <a:spcBef>
                <a:spcPts val="90"/>
              </a:spcBef>
            </a:pPr>
            <a:endParaRPr lang="en-US" sz="1750" dirty="0">
              <a:latin typeface="Calibri Light"/>
              <a:cs typeface="Calibri Light"/>
            </a:endParaRPr>
          </a:p>
          <a:p>
            <a:pPr marL="12700" marR="158750">
              <a:lnSpc>
                <a:spcPct val="99500"/>
              </a:lnSpc>
            </a:pPr>
            <a:r>
              <a:rPr lang="es-MX" sz="1800" spc="-5" dirty="0">
                <a:latin typeface="Calibri Light"/>
                <a:cs typeface="Calibri Light"/>
              </a:rPr>
              <a:t>Dar clic en el ícono Enlace para vincular los controles  en todos los Visores.</a:t>
            </a:r>
          </a:p>
          <a:p>
            <a:pPr marL="12700" marR="158750">
              <a:lnSpc>
                <a:spcPct val="99500"/>
              </a:lnSpc>
            </a:pPr>
            <a:endParaRPr lang="en-US" sz="1750" dirty="0">
              <a:latin typeface="Calibri Light"/>
              <a:cs typeface="Calibri Light"/>
            </a:endParaRPr>
          </a:p>
          <a:p>
            <a:pPr marL="12700" marR="186690">
              <a:lnSpc>
                <a:spcPct val="99500"/>
              </a:lnSpc>
            </a:pPr>
            <a:r>
              <a:rPr lang="en-US" sz="1800" spc="-5" dirty="0">
                <a:latin typeface="Calibri Light"/>
                <a:cs typeface="Calibri Light"/>
              </a:rPr>
              <a:t>Dar </a:t>
            </a:r>
            <a:r>
              <a:rPr lang="en-US" sz="1800" spc="-5" dirty="0" err="1">
                <a:latin typeface="Calibri Light"/>
                <a:cs typeface="Calibri Light"/>
              </a:rPr>
              <a:t>clic</a:t>
            </a:r>
            <a:r>
              <a:rPr lang="en-US" sz="1800" spc="-5" dirty="0">
                <a:latin typeface="Calibri Light"/>
                <a:cs typeface="Calibri Light"/>
              </a:rPr>
              <a:t> </a:t>
            </a:r>
            <a:r>
              <a:rPr lang="en-US" sz="1800" spc="-5" dirty="0" err="1">
                <a:latin typeface="Calibri Light"/>
                <a:cs typeface="Calibri Light"/>
              </a:rPr>
              <a:t>en</a:t>
            </a:r>
            <a:r>
              <a:rPr lang="en-US" sz="1800" spc="-5" dirty="0">
                <a:latin typeface="Calibri Light"/>
                <a:cs typeface="Calibri Light"/>
              </a:rPr>
              <a:t> </a:t>
            </a:r>
            <a:r>
              <a:rPr lang="en-US" sz="1800" spc="-5" dirty="0" err="1">
                <a:latin typeface="Calibri Light"/>
                <a:cs typeface="Calibri Light"/>
              </a:rPr>
              <a:t>el</a:t>
            </a:r>
            <a:r>
              <a:rPr lang="en-US" sz="1800" spc="-5" dirty="0">
                <a:latin typeface="Calibri Light"/>
                <a:cs typeface="Calibri Light"/>
              </a:rPr>
              <a:t> </a:t>
            </a:r>
            <a:r>
              <a:rPr lang="en-US" sz="1800" spc="-5" dirty="0" err="1">
                <a:latin typeface="Calibri Light"/>
                <a:cs typeface="Calibri Light"/>
              </a:rPr>
              <a:t>ícono</a:t>
            </a:r>
            <a:r>
              <a:rPr lang="en-US" sz="1800" spc="-5" dirty="0">
                <a:latin typeface="Calibri Light"/>
                <a:cs typeface="Calibri Light"/>
              </a:rPr>
              <a:t> “Ojo” para </a:t>
            </a:r>
            <a:r>
              <a:rPr lang="en-US" sz="1800" spc="-5" dirty="0" err="1">
                <a:latin typeface="Calibri Light"/>
                <a:cs typeface="Calibri Light"/>
              </a:rPr>
              <a:t>mostrar</a:t>
            </a:r>
            <a:r>
              <a:rPr lang="en-US" sz="1800" spc="-5" dirty="0">
                <a:latin typeface="Calibri Light"/>
                <a:cs typeface="Calibri Light"/>
              </a:rPr>
              <a:t> </a:t>
            </a:r>
            <a:r>
              <a:rPr lang="en-US" sz="1800" spc="-5" dirty="0" err="1">
                <a:latin typeface="Calibri Light"/>
                <a:cs typeface="Calibri Light"/>
              </a:rPr>
              <a:t>los</a:t>
            </a:r>
            <a:r>
              <a:rPr lang="en-US" sz="1800" spc="-5" dirty="0">
                <a:latin typeface="Calibri Light"/>
                <a:cs typeface="Calibri Light"/>
              </a:rPr>
              <a:t> </a:t>
            </a:r>
            <a:r>
              <a:rPr lang="en-US" sz="1800" spc="-5" dirty="0" err="1">
                <a:latin typeface="Calibri Light"/>
                <a:cs typeface="Calibri Light"/>
              </a:rPr>
              <a:t>tres</a:t>
            </a:r>
            <a:r>
              <a:rPr lang="en-US" sz="1800" spc="-5" dirty="0">
                <a:latin typeface="Calibri Light"/>
                <a:cs typeface="Calibri Light"/>
              </a:rPr>
              <a:t> cortes </a:t>
            </a:r>
            <a:r>
              <a:rPr lang="en-US" sz="1800" spc="-5" dirty="0" err="1">
                <a:latin typeface="Calibri Light"/>
                <a:cs typeface="Calibri Light"/>
              </a:rPr>
              <a:t>anatómicos</a:t>
            </a:r>
            <a:r>
              <a:rPr lang="en-US" sz="1800" spc="-5" dirty="0">
                <a:latin typeface="Calibri Light"/>
                <a:cs typeface="Calibri Light"/>
              </a:rPr>
              <a:t> </a:t>
            </a:r>
            <a:r>
              <a:rPr lang="en-US" sz="1800" spc="-5" dirty="0" err="1">
                <a:latin typeface="Calibri Light"/>
                <a:cs typeface="Calibri Light"/>
              </a:rPr>
              <a:t>en</a:t>
            </a:r>
            <a:r>
              <a:rPr lang="en-US" sz="1800" spc="-5" dirty="0">
                <a:latin typeface="Calibri Light"/>
                <a:cs typeface="Calibri Light"/>
              </a:rPr>
              <a:t> </a:t>
            </a:r>
            <a:r>
              <a:rPr lang="en-US" sz="1800" spc="-5" dirty="0" err="1">
                <a:latin typeface="Calibri Light"/>
                <a:cs typeface="Calibri Light"/>
              </a:rPr>
              <a:t>el</a:t>
            </a:r>
            <a:r>
              <a:rPr lang="en-US" sz="1800" spc="-5" dirty="0">
                <a:latin typeface="Calibri Light"/>
                <a:cs typeface="Calibri Light"/>
              </a:rPr>
              <a:t> Visor 3D</a:t>
            </a:r>
            <a:endParaRPr lang="en-US" sz="1800" dirty="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20362" y="4146198"/>
            <a:ext cx="651510" cy="704215"/>
          </a:xfrm>
          <a:custGeom>
            <a:avLst/>
            <a:gdLst/>
            <a:ahLst/>
            <a:cxnLst/>
            <a:rect l="l" t="t" r="r" b="b"/>
            <a:pathLst>
              <a:path w="651510" h="704214">
                <a:moveTo>
                  <a:pt x="256717" y="224497"/>
                </a:moveTo>
                <a:lnTo>
                  <a:pt x="253060" y="213766"/>
                </a:lnTo>
                <a:lnTo>
                  <a:pt x="161442" y="56718"/>
                </a:lnTo>
                <a:lnTo>
                  <a:pt x="128358" y="0"/>
                </a:lnTo>
                <a:lnTo>
                  <a:pt x="3670" y="213766"/>
                </a:lnTo>
                <a:lnTo>
                  <a:pt x="0" y="224497"/>
                </a:lnTo>
                <a:lnTo>
                  <a:pt x="711" y="235432"/>
                </a:lnTo>
                <a:lnTo>
                  <a:pt x="5461" y="245300"/>
                </a:lnTo>
                <a:lnTo>
                  <a:pt x="13944" y="252844"/>
                </a:lnTo>
                <a:lnTo>
                  <a:pt x="24688" y="256501"/>
                </a:lnTo>
                <a:lnTo>
                  <a:pt x="35623" y="255790"/>
                </a:lnTo>
                <a:lnTo>
                  <a:pt x="45491" y="251028"/>
                </a:lnTo>
                <a:lnTo>
                  <a:pt x="53035" y="242557"/>
                </a:lnTo>
                <a:lnTo>
                  <a:pt x="99783" y="162407"/>
                </a:lnTo>
                <a:lnTo>
                  <a:pt x="99783" y="703770"/>
                </a:lnTo>
                <a:lnTo>
                  <a:pt x="156933" y="703770"/>
                </a:lnTo>
                <a:lnTo>
                  <a:pt x="156933" y="162394"/>
                </a:lnTo>
                <a:lnTo>
                  <a:pt x="203695" y="242557"/>
                </a:lnTo>
                <a:lnTo>
                  <a:pt x="211226" y="251028"/>
                </a:lnTo>
                <a:lnTo>
                  <a:pt x="221094" y="255790"/>
                </a:lnTo>
                <a:lnTo>
                  <a:pt x="232029" y="256501"/>
                </a:lnTo>
                <a:lnTo>
                  <a:pt x="242773" y="252844"/>
                </a:lnTo>
                <a:lnTo>
                  <a:pt x="251244" y="245300"/>
                </a:lnTo>
                <a:lnTo>
                  <a:pt x="256006" y="235432"/>
                </a:lnTo>
                <a:lnTo>
                  <a:pt x="256717" y="224497"/>
                </a:lnTo>
                <a:close/>
              </a:path>
              <a:path w="651510" h="704214">
                <a:moveTo>
                  <a:pt x="651471" y="631825"/>
                </a:moveTo>
                <a:lnTo>
                  <a:pt x="448398" y="139268"/>
                </a:lnTo>
                <a:lnTo>
                  <a:pt x="522173" y="195541"/>
                </a:lnTo>
                <a:lnTo>
                  <a:pt x="532371" y="200507"/>
                </a:lnTo>
                <a:lnTo>
                  <a:pt x="567194" y="179946"/>
                </a:lnTo>
                <a:lnTo>
                  <a:pt x="567829" y="169011"/>
                </a:lnTo>
                <a:lnTo>
                  <a:pt x="564324" y="158635"/>
                </a:lnTo>
                <a:lnTo>
                  <a:pt x="556844" y="150101"/>
                </a:lnTo>
                <a:lnTo>
                  <a:pt x="414528" y="41541"/>
                </a:lnTo>
                <a:lnTo>
                  <a:pt x="360083" y="12"/>
                </a:lnTo>
                <a:lnTo>
                  <a:pt x="326275" y="245160"/>
                </a:lnTo>
                <a:lnTo>
                  <a:pt x="326974" y="256489"/>
                </a:lnTo>
                <a:lnTo>
                  <a:pt x="331812" y="266319"/>
                </a:lnTo>
                <a:lnTo>
                  <a:pt x="339966" y="273634"/>
                </a:lnTo>
                <a:lnTo>
                  <a:pt x="350685" y="277380"/>
                </a:lnTo>
                <a:lnTo>
                  <a:pt x="362013" y="276669"/>
                </a:lnTo>
                <a:lnTo>
                  <a:pt x="371843" y="271843"/>
                </a:lnTo>
                <a:lnTo>
                  <a:pt x="379145" y="263677"/>
                </a:lnTo>
                <a:lnTo>
                  <a:pt x="382892" y="252971"/>
                </a:lnTo>
                <a:lnTo>
                  <a:pt x="395566" y="161048"/>
                </a:lnTo>
                <a:lnTo>
                  <a:pt x="598639" y="653605"/>
                </a:lnTo>
                <a:lnTo>
                  <a:pt x="651471" y="6318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CA816BF-F909-00DA-19EA-6D0280E5A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3389"/>
            <a:ext cx="9144000" cy="47712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122" y="260315"/>
            <a:ext cx="80871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5" dirty="0"/>
              <a:t>Visualización de imágenes DICOM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62000" y="4114800"/>
            <a:ext cx="2982595" cy="854721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46355" rIns="0" bIns="0" rtlCol="0">
            <a:spAutoFit/>
          </a:bodyPr>
          <a:lstStyle/>
          <a:p>
            <a:pPr marL="91440" marR="389890">
              <a:lnSpc>
                <a:spcPts val="2110"/>
              </a:lnSpc>
              <a:spcBef>
                <a:spcPts val="365"/>
              </a:spcBef>
            </a:pPr>
            <a:r>
              <a:rPr lang="es-MX" sz="1800" dirty="0">
                <a:latin typeface="Calibri Light"/>
                <a:cs typeface="Calibri Light"/>
              </a:rPr>
              <a:t>Los tres segmentos anatómicos aparecen en el visor 3D.</a:t>
            </a:r>
            <a:endParaRPr lang="en-US" sz="18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FDF9BCE-AA72-BEC2-7133-1BFD1E5D9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8952894" cy="46717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6314" y="217626"/>
            <a:ext cx="771035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5" dirty="0"/>
              <a:t>Visualización de imágenes</a:t>
            </a:r>
            <a:r>
              <a:rPr lang="es-MX" spc="-10" dirty="0"/>
              <a:t> </a:t>
            </a:r>
            <a:r>
              <a:rPr lang="es-MX" spc="-15" dirty="0"/>
              <a:t>DICOM</a:t>
            </a:r>
            <a:endParaRPr lang="es-MX"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9737" y="2057400"/>
            <a:ext cx="3168650" cy="1130951"/>
          </a:xfrm>
          <a:prstGeom prst="rect">
            <a:avLst/>
          </a:prstGeom>
          <a:solidFill>
            <a:srgbClr val="F79646"/>
          </a:solidFill>
        </p:spPr>
        <p:txBody>
          <a:bodyPr vert="horz" wrap="square" lIns="0" tIns="33655" rIns="0" bIns="0" rtlCol="0">
            <a:spAutoFit/>
          </a:bodyPr>
          <a:lstStyle/>
          <a:p>
            <a:pPr marL="91440" marR="103505">
              <a:lnSpc>
                <a:spcPct val="99400"/>
              </a:lnSpc>
              <a:spcBef>
                <a:spcPts val="265"/>
              </a:spcBef>
            </a:pPr>
            <a:r>
              <a:rPr lang="es-MX" sz="1800" spc="-5" dirty="0">
                <a:latin typeface="Calibri Light"/>
                <a:cs typeface="Calibri Light"/>
              </a:rPr>
              <a:t>Haga clic en el ícono del menú de configuración de Slicer, y seleccione el diseño de pantalla Panorámica convencional</a:t>
            </a:r>
            <a:endParaRPr sz="1800" dirty="0">
              <a:latin typeface="Calibri Light"/>
              <a:cs typeface="Calibri Light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18E75DB-49BC-59EC-561F-BA7AE67C852A}"/>
              </a:ext>
            </a:extLst>
          </p:cNvPr>
          <p:cNvCxnSpPr/>
          <p:nvPr/>
        </p:nvCxnSpPr>
        <p:spPr>
          <a:xfrm flipV="1">
            <a:off x="2362200" y="1752600"/>
            <a:ext cx="609600" cy="2286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188990A-DEC3-1A00-3A2B-42C6BFDF8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90489"/>
            <a:ext cx="8991600" cy="46770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6899" y="217626"/>
            <a:ext cx="785532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5" dirty="0"/>
              <a:t>Visualización de imágenes DICOM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45523" y="4191000"/>
            <a:ext cx="2506345" cy="856709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805" marR="95885">
              <a:lnSpc>
                <a:spcPct val="99400"/>
              </a:lnSpc>
              <a:spcBef>
                <a:spcPts val="265"/>
              </a:spcBef>
            </a:pPr>
            <a:r>
              <a:rPr lang="es-MX" sz="1800" spc="-5" dirty="0">
                <a:latin typeface="Calibri Light"/>
                <a:cs typeface="Calibri Light"/>
              </a:rPr>
              <a:t>Slicer cambia la configuración a pantalla Panorámica convencional</a:t>
            </a:r>
            <a:endParaRPr sz="18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4A3DC28-A695-A22D-0107-817129F07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89298"/>
            <a:ext cx="8991600" cy="46794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1919" y="217626"/>
            <a:ext cx="768447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5" dirty="0"/>
              <a:t>Visualización de imágenes DICOM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45123" y="1555634"/>
            <a:ext cx="3389629" cy="854721"/>
          </a:xfrm>
          <a:prstGeom prst="rect">
            <a:avLst/>
          </a:prstGeom>
          <a:solidFill>
            <a:srgbClr val="F79646"/>
          </a:solidFill>
        </p:spPr>
        <p:txBody>
          <a:bodyPr vert="horz" wrap="square" lIns="0" tIns="46355" rIns="0" bIns="0" rtlCol="0">
            <a:spAutoFit/>
          </a:bodyPr>
          <a:lstStyle/>
          <a:p>
            <a:pPr marL="91440" marR="175895">
              <a:lnSpc>
                <a:spcPts val="2110"/>
              </a:lnSpc>
              <a:spcBef>
                <a:spcPts val="365"/>
              </a:spcBef>
            </a:pPr>
            <a:r>
              <a:rPr lang="es-MX" sz="1800" dirty="0">
                <a:latin typeface="Calibri Light"/>
                <a:cs typeface="Calibri Light"/>
              </a:rPr>
              <a:t>Use el botón derecho del ratón en el Visor 3D para acercar y alejar la imagen </a:t>
            </a:r>
            <a:endParaRPr sz="18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0B47CEB-D21E-D408-BF30-C51FE8254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5804"/>
            <a:ext cx="9144000" cy="4766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8356" y="217626"/>
            <a:ext cx="760387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15" dirty="0"/>
              <a:t>Visualización de imágenes </a:t>
            </a:r>
            <a:r>
              <a:rPr spc="-15" dirty="0"/>
              <a:t>DICOM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45123" y="1555634"/>
            <a:ext cx="3389629" cy="854721"/>
          </a:xfrm>
          <a:prstGeom prst="rect">
            <a:avLst/>
          </a:prstGeom>
          <a:solidFill>
            <a:srgbClr val="F79646"/>
          </a:solidFill>
        </p:spPr>
        <p:txBody>
          <a:bodyPr vert="horz" wrap="square" lIns="0" tIns="46355" rIns="0" bIns="0" rtlCol="0">
            <a:spAutoFit/>
          </a:bodyPr>
          <a:lstStyle/>
          <a:p>
            <a:pPr marL="91440" marR="300990">
              <a:lnSpc>
                <a:spcPts val="2110"/>
              </a:lnSpc>
              <a:spcBef>
                <a:spcPts val="365"/>
              </a:spcBef>
            </a:pPr>
            <a:r>
              <a:rPr lang="es-MX" sz="1800" dirty="0">
                <a:latin typeface="Calibri Light"/>
                <a:cs typeface="Calibri Light"/>
              </a:rPr>
              <a:t>Use el botón izquierdo del mouse en el Visor 3D para rotar las imágenes </a:t>
            </a:r>
            <a:endParaRPr sz="18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E71CB5C-9D66-6908-868B-6D3EB9506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0755"/>
            <a:ext cx="9144000" cy="477649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840" y="2295296"/>
            <a:ext cx="3111500" cy="3267303"/>
          </a:xfrm>
          <a:custGeom>
            <a:avLst/>
            <a:gdLst/>
            <a:ahLst/>
            <a:cxnLst/>
            <a:rect l="l" t="t" r="r" b="b"/>
            <a:pathLst>
              <a:path w="3111500" h="2585720">
                <a:moveTo>
                  <a:pt x="3111360" y="0"/>
                </a:moveTo>
                <a:lnTo>
                  <a:pt x="0" y="0"/>
                </a:lnTo>
                <a:lnTo>
                  <a:pt x="0" y="2585326"/>
                </a:lnTo>
                <a:lnTo>
                  <a:pt x="3111360" y="2585326"/>
                </a:lnTo>
                <a:lnTo>
                  <a:pt x="3111360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6400" y="184403"/>
            <a:ext cx="56388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5" dirty="0"/>
              <a:t>Controlador del Visor 3D</a:t>
            </a:r>
            <a:endParaRPr spc="-15" dirty="0"/>
          </a:p>
        </p:txBody>
      </p:sp>
      <p:sp>
        <p:nvSpPr>
          <p:cNvPr id="6" name="object 6"/>
          <p:cNvSpPr txBox="1"/>
          <p:nvPr/>
        </p:nvSpPr>
        <p:spPr>
          <a:xfrm>
            <a:off x="96025" y="2488497"/>
            <a:ext cx="2945130" cy="27789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8580">
              <a:lnSpc>
                <a:spcPct val="100400"/>
              </a:lnSpc>
              <a:spcBef>
                <a:spcPts val="90"/>
              </a:spcBef>
            </a:pPr>
            <a:r>
              <a:rPr lang="es-MX" sz="1800" spc="-10" dirty="0">
                <a:latin typeface="Calibri Light"/>
                <a:cs typeface="Calibri Light"/>
              </a:rPr>
              <a:t>Coloque el cursor del mouse sobre el icono de la tachuela en la barra azul de la ventana del visor 3D para mostrar el controlador 3DView 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dirty="0">
              <a:latin typeface="Calibri Light"/>
              <a:cs typeface="Calibri Light"/>
            </a:endParaRPr>
          </a:p>
          <a:p>
            <a:pPr marL="12700" marR="5080">
              <a:lnSpc>
                <a:spcPct val="100400"/>
              </a:lnSpc>
              <a:spcBef>
                <a:spcPts val="5"/>
              </a:spcBef>
            </a:pPr>
            <a:r>
              <a:rPr lang="es-MX" sz="1800" spc="-5" dirty="0">
                <a:latin typeface="Calibri Light"/>
                <a:cs typeface="Calibri Light"/>
              </a:rPr>
              <a:t>Haga clic en el segundo icono de la fila superior del controlador 3DView para centrar la vista 3D en la escena</a:t>
            </a: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21129" y="1683620"/>
            <a:ext cx="2006422" cy="589159"/>
          </a:xfrm>
          <a:custGeom>
            <a:avLst/>
            <a:gdLst/>
            <a:ahLst/>
            <a:cxnLst/>
            <a:rect l="l" t="t" r="r" b="b"/>
            <a:pathLst>
              <a:path w="2045335" h="777239">
                <a:moveTo>
                  <a:pt x="627240" y="0"/>
                </a:moveTo>
                <a:lnTo>
                  <a:pt x="396506" y="89471"/>
                </a:lnTo>
                <a:lnTo>
                  <a:pt x="386943" y="95580"/>
                </a:lnTo>
                <a:lnTo>
                  <a:pt x="380695" y="104571"/>
                </a:lnTo>
                <a:lnTo>
                  <a:pt x="378269" y="115265"/>
                </a:lnTo>
                <a:lnTo>
                  <a:pt x="380199" y="126441"/>
                </a:lnTo>
                <a:lnTo>
                  <a:pt x="386308" y="136004"/>
                </a:lnTo>
                <a:lnTo>
                  <a:pt x="395300" y="142252"/>
                </a:lnTo>
                <a:lnTo>
                  <a:pt x="405993" y="144678"/>
                </a:lnTo>
                <a:lnTo>
                  <a:pt x="417169" y="142748"/>
                </a:lnTo>
                <a:lnTo>
                  <a:pt x="503682" y="109207"/>
                </a:lnTo>
                <a:lnTo>
                  <a:pt x="0" y="741349"/>
                </a:lnTo>
                <a:lnTo>
                  <a:pt x="44691" y="776960"/>
                </a:lnTo>
                <a:lnTo>
                  <a:pt x="548386" y="144818"/>
                </a:lnTo>
                <a:lnTo>
                  <a:pt x="535000" y="236639"/>
                </a:lnTo>
                <a:lnTo>
                  <a:pt x="535622" y="247967"/>
                </a:lnTo>
                <a:lnTo>
                  <a:pt x="540372" y="257835"/>
                </a:lnTo>
                <a:lnTo>
                  <a:pt x="548474" y="265214"/>
                </a:lnTo>
                <a:lnTo>
                  <a:pt x="559155" y="269036"/>
                </a:lnTo>
                <a:lnTo>
                  <a:pt x="570484" y="268414"/>
                </a:lnTo>
                <a:lnTo>
                  <a:pt x="580351" y="263664"/>
                </a:lnTo>
                <a:lnTo>
                  <a:pt x="587730" y="255562"/>
                </a:lnTo>
                <a:lnTo>
                  <a:pt x="591553" y="244881"/>
                </a:lnTo>
                <a:lnTo>
                  <a:pt x="623379" y="26543"/>
                </a:lnTo>
                <a:lnTo>
                  <a:pt x="627240" y="0"/>
                </a:lnTo>
                <a:close/>
              </a:path>
              <a:path w="2045335" h="777239">
                <a:moveTo>
                  <a:pt x="2044763" y="123913"/>
                </a:moveTo>
                <a:lnTo>
                  <a:pt x="1546656" y="123913"/>
                </a:lnTo>
                <a:lnTo>
                  <a:pt x="1626806" y="77165"/>
                </a:lnTo>
                <a:lnTo>
                  <a:pt x="1635277" y="69621"/>
                </a:lnTo>
                <a:lnTo>
                  <a:pt x="1640027" y="59753"/>
                </a:lnTo>
                <a:lnTo>
                  <a:pt x="1640738" y="48818"/>
                </a:lnTo>
                <a:lnTo>
                  <a:pt x="1637080" y="38074"/>
                </a:lnTo>
                <a:lnTo>
                  <a:pt x="1629537" y="29603"/>
                </a:lnTo>
                <a:lnTo>
                  <a:pt x="1619669" y="24841"/>
                </a:lnTo>
                <a:lnTo>
                  <a:pt x="1608734" y="24130"/>
                </a:lnTo>
                <a:lnTo>
                  <a:pt x="1598002" y="27800"/>
                </a:lnTo>
                <a:lnTo>
                  <a:pt x="1497672" y="86334"/>
                </a:lnTo>
                <a:lnTo>
                  <a:pt x="1497672" y="152488"/>
                </a:lnTo>
                <a:lnTo>
                  <a:pt x="1455356" y="127812"/>
                </a:lnTo>
                <a:lnTo>
                  <a:pt x="1497672" y="152488"/>
                </a:lnTo>
                <a:lnTo>
                  <a:pt x="1497672" y="86334"/>
                </a:lnTo>
                <a:lnTo>
                  <a:pt x="1384236" y="152488"/>
                </a:lnTo>
                <a:lnTo>
                  <a:pt x="1598002" y="277190"/>
                </a:lnTo>
                <a:lnTo>
                  <a:pt x="1608747" y="280860"/>
                </a:lnTo>
                <a:lnTo>
                  <a:pt x="1619669" y="280149"/>
                </a:lnTo>
                <a:lnTo>
                  <a:pt x="1629537" y="275386"/>
                </a:lnTo>
                <a:lnTo>
                  <a:pt x="1637080" y="266903"/>
                </a:lnTo>
                <a:lnTo>
                  <a:pt x="1640738" y="256171"/>
                </a:lnTo>
                <a:lnTo>
                  <a:pt x="1640027" y="245237"/>
                </a:lnTo>
                <a:lnTo>
                  <a:pt x="1635277" y="235369"/>
                </a:lnTo>
                <a:lnTo>
                  <a:pt x="1626806" y="227825"/>
                </a:lnTo>
                <a:lnTo>
                  <a:pt x="1546644" y="181063"/>
                </a:lnTo>
                <a:lnTo>
                  <a:pt x="2044763" y="181063"/>
                </a:lnTo>
                <a:lnTo>
                  <a:pt x="2044763" y="12391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356E81-7AF7-2C25-8778-F92EA5CEAB13}"/>
              </a:ext>
            </a:extLst>
          </p:cNvPr>
          <p:cNvSpPr/>
          <p:nvPr/>
        </p:nvSpPr>
        <p:spPr>
          <a:xfrm>
            <a:off x="3332035" y="1683620"/>
            <a:ext cx="173165" cy="1451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F82E5A8-2240-0DCF-4882-9888AC16C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7306"/>
            <a:ext cx="9144000" cy="47433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6530" y="184403"/>
            <a:ext cx="563207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5" dirty="0"/>
              <a:t>Controlador del Visor 3D</a:t>
            </a:r>
            <a:endParaRPr spc="-1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62750" y="3124200"/>
            <a:ext cx="3169285" cy="857927"/>
          </a:xfrm>
          <a:prstGeom prst="rect">
            <a:avLst/>
          </a:prstGeom>
          <a:solidFill>
            <a:srgbClr val="F79646"/>
          </a:solidFill>
        </p:spPr>
        <p:txBody>
          <a:bodyPr vert="horz" wrap="square" lIns="0" tIns="49530" rIns="0" bIns="0" rtlCol="0">
            <a:spAutoFit/>
          </a:bodyPr>
          <a:lstStyle/>
          <a:p>
            <a:pPr marL="90805" marR="388620">
              <a:lnSpc>
                <a:spcPts val="2090"/>
              </a:lnSpc>
              <a:spcBef>
                <a:spcPts val="390"/>
              </a:spcBef>
            </a:pPr>
            <a:r>
              <a:rPr lang="es-MX" sz="1800" spc="-5" dirty="0">
                <a:latin typeface="Calibri Light"/>
                <a:cs typeface="Calibri Light"/>
              </a:rPr>
              <a:t>Seleccione el módulo Renderización de volumen en la lista de módulos </a:t>
            </a:r>
            <a:endParaRPr sz="1800" dirty="0">
              <a:latin typeface="Calibri Light"/>
              <a:cs typeface="Calibri Light"/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921EB45-5AD4-F897-3FB3-95BE331A40B2}"/>
              </a:ext>
            </a:extLst>
          </p:cNvPr>
          <p:cNvCxnSpPr>
            <a:cxnSpLocks/>
          </p:cNvCxnSpPr>
          <p:nvPr/>
        </p:nvCxnSpPr>
        <p:spPr>
          <a:xfrm flipV="1">
            <a:off x="533400" y="2258080"/>
            <a:ext cx="533400" cy="85682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3510" y="458723"/>
            <a:ext cx="4038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5" dirty="0"/>
              <a:t>Objetivo general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6970" y="1914898"/>
            <a:ext cx="3663950" cy="25994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10"/>
              </a:spcBef>
            </a:pPr>
            <a:r>
              <a:rPr lang="es-MX" sz="2800" spc="-5" dirty="0">
                <a:latin typeface="Calibri Light"/>
                <a:cs typeface="Calibri Light"/>
              </a:rPr>
              <a:t>Este tutorial le guía paso a paso </a:t>
            </a:r>
            <a:r>
              <a:rPr lang="es-MX" sz="2800" spc="-5" dirty="0" err="1">
                <a:latin typeface="Calibri Light"/>
                <a:cs typeface="Calibri Light"/>
              </a:rPr>
              <a:t>através</a:t>
            </a:r>
            <a:r>
              <a:rPr lang="es-MX" sz="2800" spc="-5" dirty="0">
                <a:latin typeface="Calibri Light"/>
                <a:cs typeface="Calibri Light"/>
              </a:rPr>
              <a:t> del proceso de carga y visualización de imágenes de TC DICOM en 3D Slicer.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06540" y="6386846"/>
            <a:ext cx="192405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800" dirty="0">
                <a:latin typeface="Calibri"/>
                <a:cs typeface="Calibri"/>
              </a:rPr>
              <a:t>2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2665E9-54D0-25EE-3280-1F2383A81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60" y="2129285"/>
            <a:ext cx="3970689" cy="25994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0669" y="427616"/>
            <a:ext cx="67055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30" dirty="0"/>
              <a:t>Renderización de volúmenes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4513915" y="1235840"/>
            <a:ext cx="4175760" cy="472982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4965" marR="719455" indent="-342900">
              <a:lnSpc>
                <a:spcPct val="100200"/>
              </a:lnSpc>
              <a:spcBef>
                <a:spcPts val="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s-MX" sz="2800" spc="-25" dirty="0">
                <a:latin typeface="Calibri Light"/>
                <a:cs typeface="Calibri Light"/>
              </a:rPr>
              <a:t>Las técnicas de renderización de volúmenes permiten la visualización en 3D de conjuntos de datos 3D</a:t>
            </a:r>
            <a:endParaRPr sz="3900" dirty="0">
              <a:latin typeface="Calibri Light"/>
              <a:cs typeface="Calibri Light"/>
            </a:endParaRPr>
          </a:p>
          <a:p>
            <a:pPr marL="354965" marR="5080" indent="-342900">
              <a:lnSpc>
                <a:spcPct val="99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s-MX" sz="2800" spc="-5" dirty="0">
                <a:latin typeface="Calibri Light"/>
                <a:cs typeface="Calibri Light"/>
              </a:rPr>
              <a:t>El módulo Renderización de volúmenes de Slicer permite la visualización interactiva en 3D de imágenes DICOM</a:t>
            </a:r>
            <a:endParaRPr sz="2800" dirty="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309801"/>
            <a:ext cx="3870714" cy="45819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1E4069C-A0FE-D613-3D94-F322F7777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013"/>
            <a:ext cx="9144000" cy="47639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9200" y="190500"/>
            <a:ext cx="66293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30" dirty="0"/>
              <a:t>Renderización de volúmenes</a:t>
            </a:r>
            <a:endParaRPr spc="-1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581400" y="1143000"/>
            <a:ext cx="3377565" cy="1124667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91440" marR="214629">
              <a:lnSpc>
                <a:spcPts val="2110"/>
              </a:lnSpc>
              <a:spcBef>
                <a:spcPts val="370"/>
              </a:spcBef>
            </a:pPr>
            <a:r>
              <a:rPr lang="es-MX" sz="1800" spc="-5" dirty="0">
                <a:latin typeface="Calibri Light"/>
                <a:cs typeface="Calibri Light"/>
              </a:rPr>
              <a:t>Haga clic en la pestaña Visualización y en la pestaña de filtro seleccione la modalidad CT-Cardiac3</a:t>
            </a:r>
            <a:endParaRPr sz="1750" dirty="0">
              <a:latin typeface="Calibri Light"/>
              <a:cs typeface="Calibri Light"/>
            </a:endParaRP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44858D16-3267-FB95-E68E-DD7DBD44C9FF}"/>
              </a:ext>
            </a:extLst>
          </p:cNvPr>
          <p:cNvCxnSpPr>
            <a:cxnSpLocks/>
          </p:cNvCxnSpPr>
          <p:nvPr/>
        </p:nvCxnSpPr>
        <p:spPr>
          <a:xfrm flipH="1">
            <a:off x="2590800" y="1447800"/>
            <a:ext cx="999893" cy="914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EDCA9F9-531C-A33D-1A7A-9D5141B51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8328"/>
            <a:ext cx="9144000" cy="476134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9243" y="186870"/>
            <a:ext cx="6553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15" dirty="0"/>
              <a:t>Renderización de volúmenes</a:t>
            </a:r>
            <a:endParaRPr spc="-15" dirty="0"/>
          </a:p>
        </p:txBody>
      </p:sp>
      <p:sp>
        <p:nvSpPr>
          <p:cNvPr id="4" name="object 4"/>
          <p:cNvSpPr txBox="1"/>
          <p:nvPr/>
        </p:nvSpPr>
        <p:spPr>
          <a:xfrm>
            <a:off x="328707" y="4953000"/>
            <a:ext cx="4705985" cy="572593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ts val="2125"/>
              </a:lnSpc>
              <a:spcBef>
                <a:spcPts val="265"/>
              </a:spcBef>
            </a:pPr>
            <a:r>
              <a:rPr lang="es-MX" sz="1800" spc="-5" dirty="0">
                <a:latin typeface="Calibri Light"/>
                <a:cs typeface="Calibri Light"/>
              </a:rPr>
              <a:t>1.- Seleccione la sección Renderización y elija el método VTK GPU Ray Casting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3A6CE97-7482-F19D-A632-2DB2DB6544F2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2811924"/>
            <a:ext cx="1066800" cy="208413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D6BAA05C-9D44-646B-74BD-D068ABFDC4B0}"/>
              </a:ext>
            </a:extLst>
          </p:cNvPr>
          <p:cNvSpPr txBox="1"/>
          <p:nvPr/>
        </p:nvSpPr>
        <p:spPr>
          <a:xfrm>
            <a:off x="1676400" y="1151931"/>
            <a:ext cx="4650058" cy="90024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91440">
              <a:lnSpc>
                <a:spcPts val="2125"/>
              </a:lnSpc>
              <a:spcBef>
                <a:spcPts val="265"/>
              </a:spcBef>
            </a:pPr>
            <a:r>
              <a:rPr lang="es-MX" sz="1800" spc="-5" dirty="0">
                <a:latin typeface="Calibri Light"/>
                <a:cs typeface="Calibri Light"/>
              </a:rPr>
              <a:t>2.- Haga clic en el icono del ojo en la pestaña Volumen para </a:t>
            </a:r>
            <a:r>
              <a:rPr lang="es-MX" spc="-5" dirty="0">
                <a:latin typeface="Calibri Light"/>
                <a:cs typeface="Calibri Light"/>
              </a:rPr>
              <a:t>mostrar</a:t>
            </a:r>
            <a:r>
              <a:rPr lang="es-MX" sz="1800" spc="-5" dirty="0">
                <a:latin typeface="Calibri Light"/>
                <a:cs typeface="Calibri Light"/>
              </a:rPr>
              <a:t> la imagen renderizada del volumen en el visor 3D</a:t>
            </a:r>
            <a:endParaRPr lang="en-US" sz="1800" dirty="0">
              <a:latin typeface="Calibri Light"/>
              <a:cs typeface="Calibri Light"/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7FA65A1-A176-FA09-987E-CB467E31F702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152400" y="1602054"/>
            <a:ext cx="1524000" cy="30294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80619AB-5E30-6365-F26F-EC78CF681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9539"/>
            <a:ext cx="9144000" cy="47589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4256" y="240903"/>
            <a:ext cx="676642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30" dirty="0"/>
              <a:t>Renderización de volúmenes</a:t>
            </a:r>
            <a:endParaRPr spc="-15" dirty="0"/>
          </a:p>
        </p:txBody>
      </p:sp>
      <p:sp>
        <p:nvSpPr>
          <p:cNvPr id="4" name="object 4"/>
          <p:cNvSpPr txBox="1"/>
          <p:nvPr/>
        </p:nvSpPr>
        <p:spPr>
          <a:xfrm>
            <a:off x="192018" y="3452708"/>
            <a:ext cx="2855982" cy="1143262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4925" rIns="0" bIns="0" rtlCol="0">
            <a:spAutoFit/>
          </a:bodyPr>
          <a:lstStyle/>
          <a:p>
            <a:pPr marL="90805" marR="476250">
              <a:lnSpc>
                <a:spcPct val="99500"/>
              </a:lnSpc>
              <a:spcBef>
                <a:spcPts val="275"/>
              </a:spcBef>
            </a:pPr>
            <a:r>
              <a:rPr lang="es-MX" sz="1800" dirty="0">
                <a:latin typeface="Calibri Light"/>
                <a:cs typeface="Calibri Light"/>
              </a:rPr>
              <a:t>Utilice el control deslizante para cambiar la visibilidad y visualizar la vena aorta.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6661F562-4B2D-8913-8758-F0B6AC552CC2}"/>
              </a:ext>
            </a:extLst>
          </p:cNvPr>
          <p:cNvCxnSpPr>
            <a:cxnSpLocks/>
          </p:cNvCxnSpPr>
          <p:nvPr/>
        </p:nvCxnSpPr>
        <p:spPr>
          <a:xfrm flipV="1">
            <a:off x="1584256" y="2567092"/>
            <a:ext cx="0" cy="86190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1805172-964E-7EB7-BFC9-A954C5EB2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5804"/>
            <a:ext cx="9144000" cy="4766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800" y="190500"/>
            <a:ext cx="65531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30" dirty="0"/>
              <a:t>Renderización de volúmenes</a:t>
            </a:r>
            <a:endParaRPr spc="-15" dirty="0"/>
          </a:p>
        </p:txBody>
      </p:sp>
      <p:sp>
        <p:nvSpPr>
          <p:cNvPr id="4" name="object 4"/>
          <p:cNvSpPr txBox="1"/>
          <p:nvPr/>
        </p:nvSpPr>
        <p:spPr>
          <a:xfrm>
            <a:off x="243224" y="3441594"/>
            <a:ext cx="2784475" cy="1141979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3655" rIns="0" bIns="0" rtlCol="0">
            <a:spAutoFit/>
          </a:bodyPr>
          <a:lstStyle/>
          <a:p>
            <a:pPr marL="91440" marR="260350">
              <a:lnSpc>
                <a:spcPct val="100000"/>
              </a:lnSpc>
              <a:spcBef>
                <a:spcPts val="265"/>
              </a:spcBef>
            </a:pPr>
            <a:r>
              <a:rPr lang="es-MX" sz="1800" spc="-5" dirty="0">
                <a:latin typeface="Calibri Light"/>
                <a:cs typeface="Calibri Light"/>
              </a:rPr>
              <a:t>Haga clic en </a:t>
            </a:r>
            <a:r>
              <a:rPr lang="es-MX" sz="1800" spc="-5" dirty="0" err="1">
                <a:latin typeface="Calibri Light"/>
                <a:cs typeface="Calibri Light"/>
              </a:rPr>
              <a:t>MostrarROI</a:t>
            </a:r>
            <a:r>
              <a:rPr lang="es-MX" sz="1800" spc="-5" dirty="0">
                <a:latin typeface="Calibri Light"/>
                <a:cs typeface="Calibri Light"/>
              </a:rPr>
              <a:t> para mostrar una región de interés en el visor 3D y marque la opción Habilitar</a:t>
            </a: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B7F9D15-6ED6-40A8-0A31-7273D1FBE8BC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2743200"/>
            <a:ext cx="136456" cy="6858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428B7E3-F0CD-4C9F-BEA7-5A06B9BD9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4596"/>
            <a:ext cx="9144000" cy="47688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800" y="217626"/>
            <a:ext cx="65531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30" dirty="0"/>
              <a:t>Renderización de volúmenes</a:t>
            </a:r>
            <a:endParaRPr spc="-15" dirty="0"/>
          </a:p>
        </p:txBody>
      </p:sp>
      <p:sp>
        <p:nvSpPr>
          <p:cNvPr id="4" name="object 4"/>
          <p:cNvSpPr txBox="1"/>
          <p:nvPr/>
        </p:nvSpPr>
        <p:spPr>
          <a:xfrm>
            <a:off x="243224" y="3699720"/>
            <a:ext cx="2826385" cy="2051844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1440" marR="263525">
              <a:lnSpc>
                <a:spcPct val="99500"/>
              </a:lnSpc>
              <a:spcBef>
                <a:spcPts val="280"/>
              </a:spcBef>
            </a:pPr>
            <a:r>
              <a:rPr lang="es-MX" sz="1800" spc="-30" dirty="0">
                <a:latin typeface="Calibri Light"/>
                <a:cs typeface="Calibri Light"/>
              </a:rPr>
              <a:t>Desactivar la visibilidad de los cortes axial, sagital y coronal en el visor 2D</a:t>
            </a:r>
          </a:p>
          <a:p>
            <a:pPr marL="91440" marR="263525">
              <a:lnSpc>
                <a:spcPct val="99500"/>
              </a:lnSpc>
              <a:spcBef>
                <a:spcPts val="280"/>
              </a:spcBef>
            </a:pPr>
            <a:endParaRPr lang="es-MX" sz="1800" spc="-30" dirty="0">
              <a:latin typeface="Calibri Light"/>
              <a:cs typeface="Calibri Light"/>
            </a:endParaRPr>
          </a:p>
          <a:p>
            <a:pPr marL="91440" marR="263525">
              <a:lnSpc>
                <a:spcPct val="99500"/>
              </a:lnSpc>
              <a:spcBef>
                <a:spcPts val="280"/>
              </a:spcBef>
            </a:pPr>
            <a:r>
              <a:rPr lang="es-MX" sz="1800" spc="-30" dirty="0">
                <a:latin typeface="Calibri Light"/>
                <a:cs typeface="Calibri Light"/>
              </a:rPr>
              <a:t>Posicione el ROI alrededor del riñón izquierdo usando los manejadores de color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84BE577-7580-A65B-E19A-0335C66664B9}"/>
              </a:ext>
            </a:extLst>
          </p:cNvPr>
          <p:cNvCxnSpPr>
            <a:cxnSpLocks/>
          </p:cNvCxnSpPr>
          <p:nvPr/>
        </p:nvCxnSpPr>
        <p:spPr>
          <a:xfrm flipV="1">
            <a:off x="3069609" y="4038600"/>
            <a:ext cx="1349991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A7D7E5A-2CBC-4C92-2DE1-AB8C7C4B3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4596"/>
            <a:ext cx="9144000" cy="47688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5400" y="190500"/>
            <a:ext cx="67817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30" dirty="0"/>
              <a:t>Renderización de volúmenes</a:t>
            </a:r>
            <a:endParaRPr spc="-15" dirty="0"/>
          </a:p>
        </p:txBody>
      </p:sp>
      <p:sp>
        <p:nvSpPr>
          <p:cNvPr id="4" name="object 4"/>
          <p:cNvSpPr txBox="1"/>
          <p:nvPr/>
        </p:nvSpPr>
        <p:spPr>
          <a:xfrm>
            <a:off x="152400" y="3713837"/>
            <a:ext cx="2988310" cy="858568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50165" rIns="0" bIns="0" rtlCol="0">
            <a:spAutoFit/>
          </a:bodyPr>
          <a:lstStyle/>
          <a:p>
            <a:pPr marL="91440" marR="265430">
              <a:lnSpc>
                <a:spcPts val="2090"/>
              </a:lnSpc>
              <a:spcBef>
                <a:spcPts val="395"/>
              </a:spcBef>
            </a:pPr>
            <a:r>
              <a:rPr lang="es-MX" sz="1800" spc="-5" dirty="0">
                <a:latin typeface="Calibri Light"/>
                <a:cs typeface="Calibri Light"/>
              </a:rPr>
              <a:t>Haz clic en el icono del Ojo para visualizar la imagen renderizada del volumen</a:t>
            </a: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F337EA09-A3B0-DEA3-0D12-F22733779222}"/>
              </a:ext>
            </a:extLst>
          </p:cNvPr>
          <p:cNvCxnSpPr>
            <a:cxnSpLocks/>
          </p:cNvCxnSpPr>
          <p:nvPr/>
        </p:nvCxnSpPr>
        <p:spPr>
          <a:xfrm flipH="1" flipV="1">
            <a:off x="152400" y="1981200"/>
            <a:ext cx="533400" cy="172682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961B96E-A4AC-CA74-9853-70846D2C3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5911"/>
            <a:ext cx="9144000" cy="47661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00" y="190500"/>
            <a:ext cx="66293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30" dirty="0"/>
              <a:t>Renderización de volúmenes</a:t>
            </a:r>
            <a:endParaRPr spc="-1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43225" y="3699720"/>
            <a:ext cx="2359660" cy="1143903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35560" rIns="0" bIns="0" rtlCol="0">
            <a:spAutoFit/>
          </a:bodyPr>
          <a:lstStyle/>
          <a:p>
            <a:pPr marL="91440" marR="92075">
              <a:lnSpc>
                <a:spcPct val="99500"/>
              </a:lnSpc>
              <a:spcBef>
                <a:spcPts val="280"/>
              </a:spcBef>
            </a:pPr>
            <a:r>
              <a:rPr lang="es-MX" sz="1800" spc="-5" dirty="0">
                <a:latin typeface="Calibri Light"/>
                <a:cs typeface="Calibri Light"/>
              </a:rPr>
              <a:t>Slicer muestra la imagen renderizada en volumen del riñón izquierdo</a:t>
            </a:r>
            <a:endParaRPr sz="18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F2B646E-0FF5-CD3C-37D9-8D38F162C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013"/>
            <a:ext cx="9144000" cy="47639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200" y="190500"/>
            <a:ext cx="67818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30" dirty="0"/>
              <a:t>Renderización de volúmenes</a:t>
            </a:r>
            <a:endParaRPr spc="-1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43225" y="3699720"/>
            <a:ext cx="2788920" cy="866904"/>
          </a:xfrm>
          <a:prstGeom prst="rect">
            <a:avLst/>
          </a:prstGeom>
          <a:solidFill>
            <a:srgbClr val="F79646"/>
          </a:solidFill>
        </p:spPr>
        <p:txBody>
          <a:bodyPr vert="horz" wrap="square" lIns="0" tIns="35560" rIns="0" bIns="0" rtlCol="0">
            <a:spAutoFit/>
          </a:bodyPr>
          <a:lstStyle/>
          <a:p>
            <a:pPr marL="91440" marR="97155">
              <a:lnSpc>
                <a:spcPct val="99500"/>
              </a:lnSpc>
              <a:spcBef>
                <a:spcPts val="280"/>
              </a:spcBef>
            </a:pPr>
            <a:r>
              <a:rPr lang="es-MX" sz="1800" spc="-5" dirty="0">
                <a:latin typeface="Calibri Light"/>
                <a:cs typeface="Calibri Light"/>
              </a:rPr>
              <a:t>Extender el ROI para generar una imagen de volumen del riñón derecho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486FDB29-9225-4222-73A5-642A5338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4596"/>
            <a:ext cx="9144000" cy="47688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5400" y="190500"/>
            <a:ext cx="66294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30" dirty="0"/>
              <a:t>Renderización de volúmenes</a:t>
            </a:r>
            <a:endParaRPr spc="-15" dirty="0"/>
          </a:p>
        </p:txBody>
      </p:sp>
      <p:sp>
        <p:nvSpPr>
          <p:cNvPr id="4" name="object 4"/>
          <p:cNvSpPr txBox="1"/>
          <p:nvPr/>
        </p:nvSpPr>
        <p:spPr>
          <a:xfrm>
            <a:off x="1676400" y="1584827"/>
            <a:ext cx="3197642" cy="586058"/>
          </a:xfrm>
          <a:prstGeom prst="rect">
            <a:avLst/>
          </a:prstGeom>
          <a:solidFill>
            <a:srgbClr val="F79646"/>
          </a:solidFill>
        </p:spPr>
        <p:txBody>
          <a:bodyPr vert="horz" wrap="square" lIns="0" tIns="46990" rIns="0" bIns="0" rtlCol="0">
            <a:spAutoFit/>
          </a:bodyPr>
          <a:lstStyle/>
          <a:p>
            <a:pPr marL="91440" marR="240029">
              <a:lnSpc>
                <a:spcPts val="2110"/>
              </a:lnSpc>
              <a:spcBef>
                <a:spcPts val="370"/>
              </a:spcBef>
            </a:pPr>
            <a:r>
              <a:rPr lang="es-MX" sz="1800" spc="-5" dirty="0">
                <a:latin typeface="Calibri Light"/>
                <a:cs typeface="Calibri Light"/>
              </a:rPr>
              <a:t>Haga clic en Archivo</a:t>
            </a:r>
            <a:r>
              <a:rPr sz="1800" spc="-5" dirty="0">
                <a:latin typeface="Wingdings"/>
                <a:cs typeface="Wingdings"/>
              </a:rPr>
              <a:t>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lang="es-MX" sz="1800" spc="-5" dirty="0">
                <a:latin typeface="Calibri Light"/>
                <a:cs typeface="Calibri Light"/>
              </a:rPr>
              <a:t>Cerrar Escena en el menú principal</a:t>
            </a: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12ED256-298A-BFAF-2CD8-42B6B62B6A98}"/>
              </a:ext>
            </a:extLst>
          </p:cNvPr>
          <p:cNvSpPr/>
          <p:nvPr/>
        </p:nvSpPr>
        <p:spPr>
          <a:xfrm>
            <a:off x="-152400" y="880432"/>
            <a:ext cx="1676400" cy="1481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458723"/>
            <a:ext cx="59435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15" dirty="0"/>
              <a:t>Materiales para tutoriales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276659" y="4886452"/>
            <a:ext cx="33591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2800" dirty="0">
                <a:latin typeface="Calibri Light"/>
                <a:cs typeface="Calibri Light"/>
              </a:rPr>
              <a:t>3D Slicer </a:t>
            </a:r>
            <a:r>
              <a:rPr lang="es-MX" sz="2800" dirty="0" err="1">
                <a:latin typeface="Calibri Light"/>
                <a:cs typeface="Calibri Light"/>
              </a:rPr>
              <a:t>version</a:t>
            </a:r>
            <a:r>
              <a:rPr lang="es-MX" sz="2800" dirty="0">
                <a:latin typeface="Calibri Light"/>
                <a:cs typeface="Calibri Light"/>
              </a:rPr>
              <a:t> 5.6.2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85304" y="4653788"/>
            <a:ext cx="3241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2400" spc="-10" dirty="0">
                <a:latin typeface="Calibri Light"/>
                <a:cs typeface="Calibri Light"/>
              </a:rPr>
              <a:t>3DVisualizationDataset.zip</a:t>
            </a:r>
            <a:endParaRPr sz="2400" dirty="0">
              <a:latin typeface="Calibri Light"/>
              <a:cs typeface="Calibri 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7669" y="2169019"/>
            <a:ext cx="1736944" cy="22306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EC652AB-9956-9529-FC8F-A2196070D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1" y="2169019"/>
            <a:ext cx="4612296" cy="240298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217626"/>
            <a:ext cx="3399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600" spc="-10" dirty="0"/>
              <a:t>Agradecimientos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1946507" y="3050723"/>
            <a:ext cx="6360703" cy="7565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148590">
              <a:lnSpc>
                <a:spcPct val="100800"/>
              </a:lnSpc>
              <a:spcBef>
                <a:spcPts val="75"/>
              </a:spcBef>
            </a:pPr>
            <a:r>
              <a:rPr lang="es-MX" sz="2400" spc="-10" dirty="0">
                <a:latin typeface="Calibri Light"/>
                <a:cs typeface="Calibri Light"/>
              </a:rPr>
              <a:t>Centro de Análisis de Imágenes Neuronales </a:t>
            </a:r>
          </a:p>
          <a:p>
            <a:pPr marL="12700" marR="14859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 Light"/>
                <a:cs typeface="Calibri Light"/>
              </a:rPr>
              <a:t>(NI</a:t>
            </a:r>
            <a:r>
              <a:rPr lang="es-MX" sz="2400" dirty="0">
                <a:latin typeface="Calibri Light"/>
                <a:cs typeface="Calibri Light"/>
              </a:rPr>
              <a:t>H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P41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EB015902)</a:t>
            </a:r>
            <a:endParaRPr sz="2400" dirty="0">
              <a:latin typeface="Calibri Light"/>
              <a:cs typeface="Calibr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790" y="2967573"/>
            <a:ext cx="529589" cy="92285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A66D02E-8A3D-C798-0EC3-1BE88955C11A}"/>
              </a:ext>
            </a:extLst>
          </p:cNvPr>
          <p:cNvSpPr txBox="1"/>
          <p:nvPr/>
        </p:nvSpPr>
        <p:spPr>
          <a:xfrm>
            <a:off x="2155636" y="4724400"/>
            <a:ext cx="63607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-10" dirty="0">
                <a:latin typeface="Calibri Light"/>
                <a:cs typeface="Calibri Light"/>
              </a:rPr>
              <a:t>Chan Zuckerberg Initiative</a:t>
            </a:r>
            <a:br>
              <a:rPr lang="en-US" sz="2400" spc="-10" dirty="0">
                <a:latin typeface="Calibri Light"/>
                <a:cs typeface="Calibri Light"/>
              </a:rPr>
            </a:br>
            <a:r>
              <a:rPr lang="en-US" sz="2400" spc="-10" dirty="0">
                <a:latin typeface="Calibri Light"/>
                <a:cs typeface="Calibri Light"/>
              </a:rPr>
              <a:t>Essential Open Source for Science Grant #2022-252572 (5022)</a:t>
            </a:r>
            <a:endParaRPr lang="es-US" sz="2400" spc="-10" dirty="0">
              <a:latin typeface="Calibri Light"/>
              <a:cs typeface="Calibri Light"/>
            </a:endParaRPr>
          </a:p>
        </p:txBody>
      </p:sp>
      <p:pic>
        <p:nvPicPr>
          <p:cNvPr id="17" name="Picture 2" descr="Logo de l’association">
            <a:extLst>
              <a:ext uri="{FF2B5EF4-FFF2-40B4-BE49-F238E27FC236}">
                <a16:creationId xmlns:a16="http://schemas.microsoft.com/office/drawing/2014/main" id="{BC011109-329E-A28C-4C54-F05536497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7"/>
          <a:stretch/>
        </p:blipFill>
        <p:spPr bwMode="auto">
          <a:xfrm>
            <a:off x="533400" y="4724400"/>
            <a:ext cx="1288039" cy="11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ject 4">
            <a:extLst>
              <a:ext uri="{FF2B5EF4-FFF2-40B4-BE49-F238E27FC236}">
                <a16:creationId xmlns:a16="http://schemas.microsoft.com/office/drawing/2014/main" id="{200DCCE3-1F86-35EE-8958-549161D8EF2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965" y="1302349"/>
            <a:ext cx="803240" cy="990599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E152582D-AC48-417B-F892-7D7884A8F24A}"/>
              </a:ext>
            </a:extLst>
          </p:cNvPr>
          <p:cNvSpPr txBox="1"/>
          <p:nvPr/>
        </p:nvSpPr>
        <p:spPr>
          <a:xfrm>
            <a:off x="2030785" y="1419371"/>
            <a:ext cx="6360703" cy="1129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148590">
              <a:lnSpc>
                <a:spcPct val="100800"/>
              </a:lnSpc>
              <a:spcBef>
                <a:spcPts val="75"/>
              </a:spcBef>
            </a:pPr>
            <a:r>
              <a:rPr lang="es-MX" sz="2400" spc="-10" dirty="0">
                <a:latin typeface="Calibri Light"/>
                <a:cs typeface="Calibri Light"/>
              </a:rPr>
              <a:t>Alianza Nacional para Imágenes Médicas por Computadora (NA-MIC)</a:t>
            </a:r>
          </a:p>
          <a:p>
            <a:pPr marL="12700" marR="14859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 Light"/>
                <a:cs typeface="Calibri Light"/>
              </a:rPr>
              <a:t>(NI</a:t>
            </a:r>
            <a:r>
              <a:rPr lang="es-MX" sz="2400" dirty="0">
                <a:latin typeface="Calibri Light"/>
                <a:cs typeface="Calibri Light"/>
              </a:rPr>
              <a:t>H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lang="en-US" sz="2400" dirty="0">
                <a:latin typeface="Calibri Light"/>
                <a:cs typeface="Calibri Light"/>
              </a:rPr>
              <a:t>U54EB005149</a:t>
            </a:r>
            <a:r>
              <a:rPr sz="2400" spc="-5" dirty="0">
                <a:latin typeface="Calibri Light"/>
                <a:cs typeface="Calibri Light"/>
              </a:rPr>
              <a:t>)</a:t>
            </a:r>
            <a:endParaRPr sz="24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462602"/>
            <a:ext cx="668223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50" dirty="0"/>
              <a:t>Conjunto de datos del tutorial</a:t>
            </a: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67842" y="1506096"/>
            <a:ext cx="8608060" cy="309584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5600" marR="24765" indent="-343535">
              <a:lnSpc>
                <a:spcPts val="3790"/>
              </a:lnSpc>
              <a:spcBef>
                <a:spcPts val="26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2750" spc="-5" dirty="0">
                <a:latin typeface="Calibri Light"/>
                <a:cs typeface="Calibri Light"/>
              </a:rPr>
              <a:t>El </a:t>
            </a:r>
            <a:r>
              <a:rPr lang="en-US" sz="2750" spc="-5" dirty="0" err="1">
                <a:latin typeface="Calibri Light"/>
                <a:cs typeface="Calibri Light"/>
              </a:rPr>
              <a:t>archivo</a:t>
            </a:r>
            <a:r>
              <a:rPr lang="en-US" sz="2750" spc="-5" dirty="0">
                <a:latin typeface="Calibri Light"/>
                <a:cs typeface="Calibri Light"/>
              </a:rPr>
              <a:t> 3DVisualizationDataset.zip </a:t>
            </a:r>
            <a:r>
              <a:rPr lang="en-US" sz="2750" spc="-5" dirty="0" err="1">
                <a:latin typeface="Calibri Light"/>
                <a:cs typeface="Calibri Light"/>
              </a:rPr>
              <a:t>contiene</a:t>
            </a:r>
            <a:r>
              <a:rPr lang="en-US" sz="2750" spc="-5" dirty="0">
                <a:latin typeface="Calibri Light"/>
                <a:cs typeface="Calibri Light"/>
              </a:rPr>
              <a:t> dos </a:t>
            </a:r>
            <a:r>
              <a:rPr lang="en-US" sz="2750" spc="-5" dirty="0" err="1">
                <a:latin typeface="Calibri Light"/>
                <a:cs typeface="Calibri Light"/>
              </a:rPr>
              <a:t>directorios</a:t>
            </a:r>
            <a:r>
              <a:rPr lang="en-US" sz="2750" spc="-5" dirty="0">
                <a:latin typeface="Calibri Light"/>
                <a:cs typeface="Calibri Light"/>
              </a:rPr>
              <a:t>:</a:t>
            </a:r>
          </a:p>
          <a:p>
            <a:pPr marL="355600" marR="24765" indent="-343535">
              <a:lnSpc>
                <a:spcPts val="3790"/>
              </a:lnSpc>
              <a:spcBef>
                <a:spcPts val="26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2750" spc="-10" dirty="0">
                <a:latin typeface="Calibri Light"/>
                <a:cs typeface="Calibri Light"/>
              </a:rPr>
              <a:t>dataset1_Thorax_Abdomen</a:t>
            </a:r>
            <a:endParaRPr lang="en-US" sz="2750" dirty="0">
              <a:latin typeface="Calibri Light"/>
              <a:cs typeface="Calibri Light"/>
            </a:endParaRPr>
          </a:p>
          <a:p>
            <a:pPr marL="755650" lvl="1" indent="-286385">
              <a:lnSpc>
                <a:spcPct val="100000"/>
              </a:lnSpc>
              <a:spcBef>
                <a:spcPts val="645"/>
              </a:spcBef>
              <a:buFont typeface="Arial MT"/>
              <a:buChar char="–"/>
              <a:tabLst>
                <a:tab pos="756285" algn="l"/>
              </a:tabLst>
            </a:pPr>
            <a:r>
              <a:rPr sz="2750" spc="-10" dirty="0">
                <a:latin typeface="Calibri Light"/>
                <a:cs typeface="Calibri Light"/>
              </a:rPr>
              <a:t>dataset2_Head</a:t>
            </a:r>
            <a:endParaRPr sz="2750" dirty="0">
              <a:latin typeface="Calibri Light"/>
              <a:cs typeface="Calibri Light"/>
            </a:endParaRPr>
          </a:p>
          <a:p>
            <a:pPr marL="355600" marR="5080" indent="-343535">
              <a:lnSpc>
                <a:spcPts val="3810"/>
              </a:lnSpc>
              <a:spcBef>
                <a:spcPts val="86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s-MX" sz="2750" dirty="0">
                <a:latin typeface="Calibri Light"/>
                <a:cs typeface="Calibri Light"/>
              </a:rPr>
              <a:t>Descomprima el archivo 3DVisualizationDataset.zip en su computadora para acceder a los conjuntos de datos</a:t>
            </a:r>
            <a:endParaRPr sz="275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32035" y="6421628"/>
            <a:ext cx="2479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©</a:t>
            </a:r>
            <a:r>
              <a:rPr sz="1200" spc="-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Sonia Pujol, </a:t>
            </a:r>
            <a:r>
              <a:rPr sz="1200" spc="-10" dirty="0">
                <a:solidFill>
                  <a:srgbClr val="898989"/>
                </a:solidFill>
                <a:latin typeface="Calibri"/>
                <a:cs typeface="Calibri"/>
              </a:rPr>
              <a:t>Ph.D.</a:t>
            </a: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All</a:t>
            </a: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98989"/>
                </a:solidFill>
                <a:latin typeface="Calibri"/>
                <a:cs typeface="Calibri"/>
              </a:rPr>
              <a:t>Rights</a:t>
            </a: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 Reserved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31940" y="637590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4166" y="4885770"/>
            <a:ext cx="5111267" cy="11779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8EF68F9-6083-1792-5B86-A6D16B3CA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3169"/>
            <a:ext cx="9144000" cy="47716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5234" y="184403"/>
            <a:ext cx="715521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5" dirty="0"/>
              <a:t>Carga de un volumen DICOM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3822" y="4499481"/>
            <a:ext cx="8338406" cy="339837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lang="es-MX" sz="2000" spc="-15" dirty="0">
                <a:latin typeface="Calibri Light"/>
                <a:cs typeface="Calibri Light"/>
              </a:rPr>
              <a:t>Arrastre y suelte el directorio dataset1_Thorax_Abdomen en Slicer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914400" y="1018578"/>
            <a:ext cx="4064635" cy="1301115"/>
            <a:chOff x="663121" y="2316060"/>
            <a:chExt cx="4064635" cy="13011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5234" y="2316060"/>
              <a:ext cx="3482213" cy="130058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63121" y="2827519"/>
              <a:ext cx="1153795" cy="520700"/>
            </a:xfrm>
            <a:custGeom>
              <a:avLst/>
              <a:gdLst/>
              <a:ahLst/>
              <a:cxnLst/>
              <a:rect l="l" t="t" r="r" b="b"/>
              <a:pathLst>
                <a:path w="1153795" h="520700">
                  <a:moveTo>
                    <a:pt x="992338" y="70172"/>
                  </a:moveTo>
                  <a:lnTo>
                    <a:pt x="0" y="467105"/>
                  </a:lnTo>
                  <a:lnTo>
                    <a:pt x="21221" y="520166"/>
                  </a:lnTo>
                  <a:lnTo>
                    <a:pt x="1013558" y="123234"/>
                  </a:lnTo>
                  <a:lnTo>
                    <a:pt x="1048427" y="78510"/>
                  </a:lnTo>
                  <a:lnTo>
                    <a:pt x="992338" y="70172"/>
                  </a:lnTo>
                  <a:close/>
                </a:path>
                <a:path w="1153795" h="520700">
                  <a:moveTo>
                    <a:pt x="1116993" y="30924"/>
                  </a:moveTo>
                  <a:lnTo>
                    <a:pt x="1090460" y="30924"/>
                  </a:lnTo>
                  <a:lnTo>
                    <a:pt x="1111681" y="83985"/>
                  </a:lnTo>
                  <a:lnTo>
                    <a:pt x="1013558" y="123234"/>
                  </a:lnTo>
                  <a:lnTo>
                    <a:pt x="956500" y="196418"/>
                  </a:lnTo>
                  <a:lnTo>
                    <a:pt x="951432" y="206569"/>
                  </a:lnTo>
                  <a:lnTo>
                    <a:pt x="950677" y="217493"/>
                  </a:lnTo>
                  <a:lnTo>
                    <a:pt x="954075" y="227904"/>
                  </a:lnTo>
                  <a:lnTo>
                    <a:pt x="961466" y="236512"/>
                  </a:lnTo>
                  <a:lnTo>
                    <a:pt x="971619" y="241587"/>
                  </a:lnTo>
                  <a:lnTo>
                    <a:pt x="982548" y="242346"/>
                  </a:lnTo>
                  <a:lnTo>
                    <a:pt x="992962" y="238949"/>
                  </a:lnTo>
                  <a:lnTo>
                    <a:pt x="1001572" y="231559"/>
                  </a:lnTo>
                  <a:lnTo>
                    <a:pt x="1153731" y="36385"/>
                  </a:lnTo>
                  <a:lnTo>
                    <a:pt x="1116993" y="30924"/>
                  </a:lnTo>
                  <a:close/>
                </a:path>
                <a:path w="1153795" h="520700">
                  <a:moveTo>
                    <a:pt x="1048427" y="78510"/>
                  </a:moveTo>
                  <a:lnTo>
                    <a:pt x="1013558" y="123234"/>
                  </a:lnTo>
                  <a:lnTo>
                    <a:pt x="1107363" y="85712"/>
                  </a:lnTo>
                  <a:lnTo>
                    <a:pt x="1096873" y="85712"/>
                  </a:lnTo>
                  <a:lnTo>
                    <a:pt x="1048427" y="78510"/>
                  </a:lnTo>
                  <a:close/>
                </a:path>
                <a:path w="1153795" h="520700">
                  <a:moveTo>
                    <a:pt x="1078547" y="39877"/>
                  </a:moveTo>
                  <a:lnTo>
                    <a:pt x="1048427" y="78510"/>
                  </a:lnTo>
                  <a:lnTo>
                    <a:pt x="1096873" y="85712"/>
                  </a:lnTo>
                  <a:lnTo>
                    <a:pt x="1078547" y="39877"/>
                  </a:lnTo>
                  <a:close/>
                </a:path>
                <a:path w="1153795" h="520700">
                  <a:moveTo>
                    <a:pt x="1094041" y="39877"/>
                  </a:moveTo>
                  <a:lnTo>
                    <a:pt x="1078547" y="39877"/>
                  </a:lnTo>
                  <a:lnTo>
                    <a:pt x="1096873" y="85712"/>
                  </a:lnTo>
                  <a:lnTo>
                    <a:pt x="1107363" y="85712"/>
                  </a:lnTo>
                  <a:lnTo>
                    <a:pt x="1111681" y="83985"/>
                  </a:lnTo>
                  <a:lnTo>
                    <a:pt x="1094041" y="39877"/>
                  </a:lnTo>
                  <a:close/>
                </a:path>
                <a:path w="1153795" h="520700">
                  <a:moveTo>
                    <a:pt x="1090460" y="30924"/>
                  </a:moveTo>
                  <a:lnTo>
                    <a:pt x="992338" y="70172"/>
                  </a:lnTo>
                  <a:lnTo>
                    <a:pt x="1048427" y="78510"/>
                  </a:lnTo>
                  <a:lnTo>
                    <a:pt x="1078547" y="39877"/>
                  </a:lnTo>
                  <a:lnTo>
                    <a:pt x="1094041" y="39877"/>
                  </a:lnTo>
                  <a:lnTo>
                    <a:pt x="1090460" y="30924"/>
                  </a:lnTo>
                  <a:close/>
                </a:path>
                <a:path w="1153795" h="520700">
                  <a:moveTo>
                    <a:pt x="908951" y="0"/>
                  </a:moveTo>
                  <a:lnTo>
                    <a:pt x="897619" y="584"/>
                  </a:lnTo>
                  <a:lnTo>
                    <a:pt x="887733" y="5308"/>
                  </a:lnTo>
                  <a:lnTo>
                    <a:pt x="880337" y="13394"/>
                  </a:lnTo>
                  <a:lnTo>
                    <a:pt x="876477" y="24066"/>
                  </a:lnTo>
                  <a:lnTo>
                    <a:pt x="877068" y="35396"/>
                  </a:lnTo>
                  <a:lnTo>
                    <a:pt x="881791" y="45278"/>
                  </a:lnTo>
                  <a:lnTo>
                    <a:pt x="889874" y="52670"/>
                  </a:lnTo>
                  <a:lnTo>
                    <a:pt x="900544" y="56527"/>
                  </a:lnTo>
                  <a:lnTo>
                    <a:pt x="992338" y="70172"/>
                  </a:lnTo>
                  <a:lnTo>
                    <a:pt x="1090460" y="30924"/>
                  </a:lnTo>
                  <a:lnTo>
                    <a:pt x="1116993" y="30924"/>
                  </a:lnTo>
                  <a:lnTo>
                    <a:pt x="9089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A258938-CF2C-E2CB-DC39-4CCD358EE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77" y="892220"/>
            <a:ext cx="6809623" cy="59657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0213" y="64689"/>
            <a:ext cx="704331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5" dirty="0"/>
              <a:t>Carga de un volumen DICOM</a:t>
            </a:r>
            <a:endParaRPr lang="es-MX" spc="-15" dirty="0"/>
          </a:p>
        </p:txBody>
      </p:sp>
      <p:sp>
        <p:nvSpPr>
          <p:cNvPr id="4" name="object 4"/>
          <p:cNvSpPr txBox="1"/>
          <p:nvPr/>
        </p:nvSpPr>
        <p:spPr>
          <a:xfrm>
            <a:off x="4114800" y="3273894"/>
            <a:ext cx="2146935" cy="1570943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 marR="86995" algn="just">
              <a:lnSpc>
                <a:spcPct val="100000"/>
              </a:lnSpc>
              <a:spcBef>
                <a:spcPts val="250"/>
              </a:spcBef>
            </a:pPr>
            <a:r>
              <a:rPr lang="es-MX" sz="2000" spc="-5" dirty="0">
                <a:latin typeface="Calibri Light"/>
                <a:cs typeface="Calibri Light"/>
              </a:rPr>
              <a:t>Dar clic en Aceptar para subir el directorio en la base de datos DICOM </a:t>
            </a:r>
            <a:endParaRPr sz="2000" dirty="0">
              <a:latin typeface="Calibri Light"/>
              <a:cs typeface="Calibri Ligh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46" y="1162659"/>
            <a:ext cx="9149080" cy="197485"/>
            <a:chOff x="1346" y="1162659"/>
            <a:chExt cx="9149080" cy="197485"/>
          </a:xfrm>
        </p:grpSpPr>
        <p:sp>
          <p:nvSpPr>
            <p:cNvPr id="6" name="object 6"/>
            <p:cNvSpPr/>
            <p:nvPr/>
          </p:nvSpPr>
          <p:spPr>
            <a:xfrm>
              <a:off x="6107" y="1167419"/>
              <a:ext cx="9138285" cy="188595"/>
            </a:xfrm>
            <a:custGeom>
              <a:avLst/>
              <a:gdLst/>
              <a:ahLst/>
              <a:cxnLst/>
              <a:rect l="l" t="t" r="r" b="b"/>
              <a:pathLst>
                <a:path w="9138285" h="188594">
                  <a:moveTo>
                    <a:pt x="0" y="0"/>
                  </a:moveTo>
                  <a:lnTo>
                    <a:pt x="9137892" y="0"/>
                  </a:lnTo>
                  <a:lnTo>
                    <a:pt x="9137892" y="187998"/>
                  </a:lnTo>
                  <a:lnTo>
                    <a:pt x="0" y="187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06" y="1167419"/>
              <a:ext cx="9139555" cy="187960"/>
            </a:xfrm>
            <a:custGeom>
              <a:avLst/>
              <a:gdLst/>
              <a:ahLst/>
              <a:cxnLst/>
              <a:rect l="l" t="t" r="r" b="b"/>
              <a:pathLst>
                <a:path w="9139555" h="187959">
                  <a:moveTo>
                    <a:pt x="0" y="0"/>
                  </a:moveTo>
                  <a:lnTo>
                    <a:pt x="9139336" y="0"/>
                  </a:lnTo>
                  <a:lnTo>
                    <a:pt x="9139336" y="187902"/>
                  </a:lnTo>
                  <a:lnTo>
                    <a:pt x="0" y="187902"/>
                  </a:lnTo>
                  <a:lnTo>
                    <a:pt x="0" y="0"/>
                  </a:lnTo>
                  <a:close/>
                </a:path>
              </a:pathLst>
            </a:custGeom>
            <a:ln w="95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Sonia Pujol, </a:t>
            </a:r>
            <a:r>
              <a:rPr spc="-10" dirty="0"/>
              <a:t>Ph.D.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Rights</a:t>
            </a:r>
            <a:r>
              <a:rPr spc="-5" dirty="0"/>
              <a:t> Reserved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359A5C5D-63E9-C627-50E8-69B61E772A4E}"/>
              </a:ext>
            </a:extLst>
          </p:cNvPr>
          <p:cNvSpPr/>
          <p:nvPr/>
        </p:nvSpPr>
        <p:spPr>
          <a:xfrm>
            <a:off x="6629400" y="5081538"/>
            <a:ext cx="947416" cy="4325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7B13BB9-5626-BFF8-22EC-F9811ACF1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689"/>
            <a:ext cx="9144000" cy="474862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42665" y="285950"/>
            <a:ext cx="685308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5" dirty="0"/>
              <a:t>Carga de un volumen DICOM</a:t>
            </a:r>
            <a:endParaRPr spc="-1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3332035" y="6566080"/>
            <a:ext cx="2479675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©</a:t>
            </a:r>
            <a:r>
              <a:rPr sz="1200" spc="-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Sonia Pujol, </a:t>
            </a:r>
            <a:r>
              <a:rPr sz="1200" spc="-10" dirty="0">
                <a:solidFill>
                  <a:srgbClr val="898989"/>
                </a:solidFill>
                <a:latin typeface="Calibri"/>
                <a:cs typeface="Calibri"/>
              </a:rPr>
              <a:t>Ph.D.</a:t>
            </a: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All</a:t>
            </a: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98989"/>
                </a:solidFill>
                <a:latin typeface="Calibri"/>
                <a:cs typeface="Calibri"/>
              </a:rPr>
              <a:t>Rights</a:t>
            </a: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 Reserved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000" y="2751406"/>
            <a:ext cx="2379980" cy="939800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s-MX" sz="2000" spc="-5" dirty="0">
                <a:latin typeface="Calibri Light"/>
                <a:cs typeface="Calibri Light"/>
              </a:rPr>
              <a:t>Slicer muestra la interfaz de usuario del módulo DICOM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0" y="4557612"/>
            <a:ext cx="7764640" cy="340477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lang="es-MX" sz="2000" spc="-5" dirty="0">
                <a:latin typeface="Calibri Light"/>
                <a:cs typeface="Calibri Light"/>
              </a:rPr>
              <a:t>El estudio paciente1 contiene un conjunto de datos de CT </a:t>
            </a:r>
            <a:r>
              <a:rPr lang="es-MX" sz="2000" spc="-5" dirty="0" err="1">
                <a:latin typeface="Calibri Light"/>
                <a:cs typeface="Calibri Light"/>
              </a:rPr>
              <a:t>Thorax</a:t>
            </a:r>
            <a:r>
              <a:rPr lang="es-MX" sz="2000" spc="-5" dirty="0">
                <a:latin typeface="Calibri Light"/>
                <a:cs typeface="Calibri Light"/>
              </a:rPr>
              <a:t> Abdomen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F4C9407-4843-AD18-B7DD-DC20951BE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689"/>
            <a:ext cx="9144000" cy="47486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3580" y="209705"/>
            <a:ext cx="685307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5" dirty="0"/>
              <a:t>Carga de un volumen DICOM</a:t>
            </a:r>
            <a:endParaRPr spc="-15" dirty="0"/>
          </a:p>
        </p:txBody>
      </p:sp>
      <p:sp>
        <p:nvSpPr>
          <p:cNvPr id="4" name="object 4"/>
          <p:cNvSpPr txBox="1"/>
          <p:nvPr/>
        </p:nvSpPr>
        <p:spPr>
          <a:xfrm>
            <a:off x="269195" y="2923471"/>
            <a:ext cx="3596640" cy="955390"/>
          </a:xfrm>
          <a:prstGeom prst="rect">
            <a:avLst/>
          </a:prstGeom>
          <a:solidFill>
            <a:srgbClr val="F79646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lang="es-MX" sz="2000" spc="-5" dirty="0">
                <a:latin typeface="Calibri Light"/>
                <a:cs typeface="Calibri Light"/>
              </a:rPr>
              <a:t>Seleccione paciente1 y haga clic en </a:t>
            </a:r>
            <a:r>
              <a:rPr lang="es-MX" sz="2000" b="1" spc="-5" dirty="0">
                <a:latin typeface="Calibri Light"/>
                <a:cs typeface="Calibri Light"/>
              </a:rPr>
              <a:t>Cargar</a:t>
            </a:r>
            <a:r>
              <a:rPr lang="es-MX" sz="2000" spc="-5" dirty="0">
                <a:latin typeface="Calibri Light"/>
                <a:cs typeface="Calibri Light"/>
              </a:rPr>
              <a:t> para subir el conjunto de datos en Slicer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32035" y="2076534"/>
            <a:ext cx="627380" cy="777240"/>
          </a:xfrm>
          <a:custGeom>
            <a:avLst/>
            <a:gdLst/>
            <a:ahLst/>
            <a:cxnLst/>
            <a:rect l="l" t="t" r="r" b="b"/>
            <a:pathLst>
              <a:path w="627380" h="777239">
                <a:moveTo>
                  <a:pt x="556560" y="88702"/>
                </a:moveTo>
                <a:lnTo>
                  <a:pt x="503680" y="109205"/>
                </a:lnTo>
                <a:lnTo>
                  <a:pt x="0" y="741349"/>
                </a:lnTo>
                <a:lnTo>
                  <a:pt x="44691" y="776960"/>
                </a:lnTo>
                <a:lnTo>
                  <a:pt x="548382" y="144817"/>
                </a:lnTo>
                <a:lnTo>
                  <a:pt x="556560" y="88702"/>
                </a:lnTo>
                <a:close/>
              </a:path>
              <a:path w="627380" h="777239">
                <a:moveTo>
                  <a:pt x="623372" y="26542"/>
                </a:moveTo>
                <a:lnTo>
                  <a:pt x="569544" y="26542"/>
                </a:lnTo>
                <a:lnTo>
                  <a:pt x="614248" y="62153"/>
                </a:lnTo>
                <a:lnTo>
                  <a:pt x="548382" y="144817"/>
                </a:lnTo>
                <a:lnTo>
                  <a:pt x="535000" y="236639"/>
                </a:lnTo>
                <a:lnTo>
                  <a:pt x="535618" y="247971"/>
                </a:lnTo>
                <a:lnTo>
                  <a:pt x="540367" y="257843"/>
                </a:lnTo>
                <a:lnTo>
                  <a:pt x="548471" y="265212"/>
                </a:lnTo>
                <a:lnTo>
                  <a:pt x="559155" y="269036"/>
                </a:lnTo>
                <a:lnTo>
                  <a:pt x="570482" y="268418"/>
                </a:lnTo>
                <a:lnTo>
                  <a:pt x="580355" y="263669"/>
                </a:lnTo>
                <a:lnTo>
                  <a:pt x="587727" y="255565"/>
                </a:lnTo>
                <a:lnTo>
                  <a:pt x="591553" y="244881"/>
                </a:lnTo>
                <a:lnTo>
                  <a:pt x="623372" y="26542"/>
                </a:lnTo>
                <a:close/>
              </a:path>
              <a:path w="627380" h="777239">
                <a:moveTo>
                  <a:pt x="586714" y="40220"/>
                </a:moveTo>
                <a:lnTo>
                  <a:pt x="563626" y="40220"/>
                </a:lnTo>
                <a:lnTo>
                  <a:pt x="602234" y="70992"/>
                </a:lnTo>
                <a:lnTo>
                  <a:pt x="556560" y="88702"/>
                </a:lnTo>
                <a:lnTo>
                  <a:pt x="548382" y="144817"/>
                </a:lnTo>
                <a:lnTo>
                  <a:pt x="614248" y="62153"/>
                </a:lnTo>
                <a:lnTo>
                  <a:pt x="586714" y="40220"/>
                </a:lnTo>
                <a:close/>
              </a:path>
              <a:path w="627380" h="777239">
                <a:moveTo>
                  <a:pt x="627240" y="0"/>
                </a:moveTo>
                <a:lnTo>
                  <a:pt x="396506" y="89471"/>
                </a:lnTo>
                <a:lnTo>
                  <a:pt x="386945" y="95585"/>
                </a:lnTo>
                <a:lnTo>
                  <a:pt x="380690" y="104579"/>
                </a:lnTo>
                <a:lnTo>
                  <a:pt x="378266" y="115262"/>
                </a:lnTo>
                <a:lnTo>
                  <a:pt x="380199" y="126441"/>
                </a:lnTo>
                <a:lnTo>
                  <a:pt x="386312" y="136002"/>
                </a:lnTo>
                <a:lnTo>
                  <a:pt x="395303" y="142257"/>
                </a:lnTo>
                <a:lnTo>
                  <a:pt x="405985" y="144680"/>
                </a:lnTo>
                <a:lnTo>
                  <a:pt x="417169" y="142747"/>
                </a:lnTo>
                <a:lnTo>
                  <a:pt x="503680" y="109205"/>
                </a:lnTo>
                <a:lnTo>
                  <a:pt x="569544" y="26542"/>
                </a:lnTo>
                <a:lnTo>
                  <a:pt x="623372" y="26542"/>
                </a:lnTo>
                <a:lnTo>
                  <a:pt x="627240" y="0"/>
                </a:lnTo>
                <a:close/>
              </a:path>
              <a:path w="627380" h="777239">
                <a:moveTo>
                  <a:pt x="569544" y="26542"/>
                </a:moveTo>
                <a:lnTo>
                  <a:pt x="503680" y="109205"/>
                </a:lnTo>
                <a:lnTo>
                  <a:pt x="556560" y="88702"/>
                </a:lnTo>
                <a:lnTo>
                  <a:pt x="563626" y="40220"/>
                </a:lnTo>
                <a:lnTo>
                  <a:pt x="586714" y="40220"/>
                </a:lnTo>
                <a:lnTo>
                  <a:pt x="569544" y="26542"/>
                </a:lnTo>
                <a:close/>
              </a:path>
              <a:path w="627380" h="777239">
                <a:moveTo>
                  <a:pt x="563626" y="40220"/>
                </a:moveTo>
                <a:lnTo>
                  <a:pt x="556560" y="88702"/>
                </a:lnTo>
                <a:lnTo>
                  <a:pt x="602234" y="70992"/>
                </a:lnTo>
                <a:lnTo>
                  <a:pt x="563626" y="402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477000" y="5252696"/>
            <a:ext cx="1295400" cy="521618"/>
            <a:chOff x="4770120" y="6208775"/>
            <a:chExt cx="2173605" cy="59753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0120" y="6208775"/>
              <a:ext cx="2173224" cy="5974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831703" y="6246309"/>
              <a:ext cx="2049145" cy="474980"/>
            </a:xfrm>
            <a:custGeom>
              <a:avLst/>
              <a:gdLst/>
              <a:ahLst/>
              <a:cxnLst/>
              <a:rect l="l" t="t" r="r" b="b"/>
              <a:pathLst>
                <a:path w="2049145" h="474979">
                  <a:moveTo>
                    <a:pt x="0" y="237461"/>
                  </a:moveTo>
                  <a:lnTo>
                    <a:pt x="22630" y="187591"/>
                  </a:lnTo>
                  <a:lnTo>
                    <a:pt x="61418" y="156288"/>
                  </a:lnTo>
                  <a:lnTo>
                    <a:pt x="117548" y="126916"/>
                  </a:lnTo>
                  <a:lnTo>
                    <a:pt x="189634" y="99795"/>
                  </a:lnTo>
                  <a:lnTo>
                    <a:pt x="231226" y="87180"/>
                  </a:lnTo>
                  <a:lnTo>
                    <a:pt x="276288" y="75247"/>
                  </a:lnTo>
                  <a:lnTo>
                    <a:pt x="324645" y="64039"/>
                  </a:lnTo>
                  <a:lnTo>
                    <a:pt x="376124" y="53594"/>
                  </a:lnTo>
                  <a:lnTo>
                    <a:pt x="430552" y="43954"/>
                  </a:lnTo>
                  <a:lnTo>
                    <a:pt x="487755" y="35158"/>
                  </a:lnTo>
                  <a:lnTo>
                    <a:pt x="547560" y="27246"/>
                  </a:lnTo>
                  <a:lnTo>
                    <a:pt x="609793" y="20258"/>
                  </a:lnTo>
                  <a:lnTo>
                    <a:pt x="674282" y="14235"/>
                  </a:lnTo>
                  <a:lnTo>
                    <a:pt x="740853" y="9218"/>
                  </a:lnTo>
                  <a:lnTo>
                    <a:pt x="809332" y="5245"/>
                  </a:lnTo>
                  <a:lnTo>
                    <a:pt x="879547" y="2358"/>
                  </a:lnTo>
                  <a:lnTo>
                    <a:pt x="951323" y="596"/>
                  </a:lnTo>
                  <a:lnTo>
                    <a:pt x="1024488" y="0"/>
                  </a:lnTo>
                  <a:lnTo>
                    <a:pt x="1097653" y="596"/>
                  </a:lnTo>
                  <a:lnTo>
                    <a:pt x="1169429" y="2358"/>
                  </a:lnTo>
                  <a:lnTo>
                    <a:pt x="1239644" y="5245"/>
                  </a:lnTo>
                  <a:lnTo>
                    <a:pt x="1308123" y="9218"/>
                  </a:lnTo>
                  <a:lnTo>
                    <a:pt x="1374694" y="14235"/>
                  </a:lnTo>
                  <a:lnTo>
                    <a:pt x="1439183" y="20258"/>
                  </a:lnTo>
                  <a:lnTo>
                    <a:pt x="1501417" y="27246"/>
                  </a:lnTo>
                  <a:lnTo>
                    <a:pt x="1561222" y="35158"/>
                  </a:lnTo>
                  <a:lnTo>
                    <a:pt x="1618425" y="43954"/>
                  </a:lnTo>
                  <a:lnTo>
                    <a:pt x="1672853" y="53594"/>
                  </a:lnTo>
                  <a:lnTo>
                    <a:pt x="1724332" y="64039"/>
                  </a:lnTo>
                  <a:lnTo>
                    <a:pt x="1772689" y="75247"/>
                  </a:lnTo>
                  <a:lnTo>
                    <a:pt x="1817750" y="87180"/>
                  </a:lnTo>
                  <a:lnTo>
                    <a:pt x="1859343" y="99795"/>
                  </a:lnTo>
                  <a:lnTo>
                    <a:pt x="1897293" y="113054"/>
                  </a:lnTo>
                  <a:lnTo>
                    <a:pt x="1961575" y="141341"/>
                  </a:lnTo>
                  <a:lnTo>
                    <a:pt x="2009207" y="171718"/>
                  </a:lnTo>
                  <a:lnTo>
                    <a:pt x="2038803" y="203866"/>
                  </a:lnTo>
                  <a:lnTo>
                    <a:pt x="2048977" y="237461"/>
                  </a:lnTo>
                  <a:lnTo>
                    <a:pt x="2046405" y="254419"/>
                  </a:lnTo>
                  <a:lnTo>
                    <a:pt x="2026346" y="287331"/>
                  </a:lnTo>
                  <a:lnTo>
                    <a:pt x="1987559" y="318633"/>
                  </a:lnTo>
                  <a:lnTo>
                    <a:pt x="1931429" y="348006"/>
                  </a:lnTo>
                  <a:lnTo>
                    <a:pt x="1859343" y="375127"/>
                  </a:lnTo>
                  <a:lnTo>
                    <a:pt x="1817750" y="387742"/>
                  </a:lnTo>
                  <a:lnTo>
                    <a:pt x="1772689" y="399674"/>
                  </a:lnTo>
                  <a:lnTo>
                    <a:pt x="1724332" y="410883"/>
                  </a:lnTo>
                  <a:lnTo>
                    <a:pt x="1672853" y="421327"/>
                  </a:lnTo>
                  <a:lnTo>
                    <a:pt x="1618425" y="430968"/>
                  </a:lnTo>
                  <a:lnTo>
                    <a:pt x="1561222" y="439764"/>
                  </a:lnTo>
                  <a:lnTo>
                    <a:pt x="1501417" y="447676"/>
                  </a:lnTo>
                  <a:lnTo>
                    <a:pt x="1439183" y="454664"/>
                  </a:lnTo>
                  <a:lnTo>
                    <a:pt x="1374694" y="460686"/>
                  </a:lnTo>
                  <a:lnTo>
                    <a:pt x="1308123" y="465704"/>
                  </a:lnTo>
                  <a:lnTo>
                    <a:pt x="1239644" y="469677"/>
                  </a:lnTo>
                  <a:lnTo>
                    <a:pt x="1169429" y="472564"/>
                  </a:lnTo>
                  <a:lnTo>
                    <a:pt x="1097653" y="474326"/>
                  </a:lnTo>
                  <a:lnTo>
                    <a:pt x="1024488" y="474922"/>
                  </a:lnTo>
                  <a:lnTo>
                    <a:pt x="951323" y="474326"/>
                  </a:lnTo>
                  <a:lnTo>
                    <a:pt x="879547" y="472564"/>
                  </a:lnTo>
                  <a:lnTo>
                    <a:pt x="809332" y="469677"/>
                  </a:lnTo>
                  <a:lnTo>
                    <a:pt x="740853" y="465704"/>
                  </a:lnTo>
                  <a:lnTo>
                    <a:pt x="674282" y="460686"/>
                  </a:lnTo>
                  <a:lnTo>
                    <a:pt x="609793" y="454664"/>
                  </a:lnTo>
                  <a:lnTo>
                    <a:pt x="547560" y="447676"/>
                  </a:lnTo>
                  <a:lnTo>
                    <a:pt x="487755" y="439764"/>
                  </a:lnTo>
                  <a:lnTo>
                    <a:pt x="430552" y="430968"/>
                  </a:lnTo>
                  <a:lnTo>
                    <a:pt x="376124" y="421327"/>
                  </a:lnTo>
                  <a:lnTo>
                    <a:pt x="324645" y="410883"/>
                  </a:lnTo>
                  <a:lnTo>
                    <a:pt x="276288" y="399674"/>
                  </a:lnTo>
                  <a:lnTo>
                    <a:pt x="231226" y="387742"/>
                  </a:lnTo>
                  <a:lnTo>
                    <a:pt x="189634" y="375127"/>
                  </a:lnTo>
                  <a:lnTo>
                    <a:pt x="151683" y="361868"/>
                  </a:lnTo>
                  <a:lnTo>
                    <a:pt x="87402" y="333581"/>
                  </a:lnTo>
                  <a:lnTo>
                    <a:pt x="39770" y="303203"/>
                  </a:lnTo>
                  <a:lnTo>
                    <a:pt x="10173" y="271056"/>
                  </a:lnTo>
                  <a:lnTo>
                    <a:pt x="0" y="237461"/>
                  </a:lnTo>
                  <a:close/>
                </a:path>
              </a:pathLst>
            </a:custGeom>
            <a:ln w="3275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3332035" y="6566080"/>
            <a:ext cx="2479675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©</a:t>
            </a:r>
            <a:r>
              <a:rPr sz="1200" spc="-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Sonia Pujol, </a:t>
            </a:r>
            <a:r>
              <a:rPr sz="1200" spc="-10" dirty="0">
                <a:solidFill>
                  <a:srgbClr val="898989"/>
                </a:solidFill>
                <a:latin typeface="Calibri"/>
                <a:cs typeface="Calibri"/>
              </a:rPr>
              <a:t>Ph.D.</a:t>
            </a: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All</a:t>
            </a: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98989"/>
                </a:solidFill>
                <a:latin typeface="Calibri"/>
                <a:cs typeface="Calibri"/>
              </a:rPr>
              <a:t>Rights</a:t>
            </a: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 Reserved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7CC3AC7-958B-6135-D70E-D49F634B9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4487"/>
            <a:ext cx="9144000" cy="476902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3928" y="184403"/>
            <a:ext cx="665807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5" dirty="0"/>
              <a:t>Carga de un volumen DICOM</a:t>
            </a:r>
            <a:endParaRPr spc="-15" dirty="0"/>
          </a:p>
        </p:txBody>
      </p:sp>
      <p:sp>
        <p:nvSpPr>
          <p:cNvPr id="6" name="object 6"/>
          <p:cNvSpPr txBox="1"/>
          <p:nvPr/>
        </p:nvSpPr>
        <p:spPr>
          <a:xfrm>
            <a:off x="238040" y="2797416"/>
            <a:ext cx="3596640" cy="1263166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31750" rIns="0" bIns="0" rtlCol="0">
            <a:spAutoFit/>
          </a:bodyPr>
          <a:lstStyle/>
          <a:p>
            <a:pPr marL="91440" marR="312420">
              <a:lnSpc>
                <a:spcPct val="100000"/>
              </a:lnSpc>
              <a:spcBef>
                <a:spcPts val="250"/>
              </a:spcBef>
            </a:pPr>
            <a:r>
              <a:rPr lang="es-MX" sz="2000" spc="-5" dirty="0">
                <a:latin typeface="Calibri Light"/>
                <a:cs typeface="Calibri Light"/>
              </a:rPr>
              <a:t>Slicer muestra las imágenes axiales, coronales y sagitales del conjunto de datos CT </a:t>
            </a:r>
            <a:r>
              <a:rPr lang="es-MX" sz="2000" spc="-5" dirty="0" err="1">
                <a:latin typeface="Calibri Light"/>
                <a:cs typeface="Calibri Light"/>
              </a:rPr>
              <a:t>Thorax</a:t>
            </a:r>
            <a:r>
              <a:rPr lang="es-MX" sz="2000" spc="-5" dirty="0">
                <a:latin typeface="Calibri Light"/>
                <a:cs typeface="Calibri Light"/>
              </a:rPr>
              <a:t> Abdomen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E7E3A46A-84FA-EAC4-FE24-430FB8C8B93F}"/>
              </a:ext>
            </a:extLst>
          </p:cNvPr>
          <p:cNvSpPr txBox="1"/>
          <p:nvPr/>
        </p:nvSpPr>
        <p:spPr>
          <a:xfrm>
            <a:off x="3206934" y="3908998"/>
            <a:ext cx="5699026" cy="275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es-MX" sz="22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 Light"/>
              <a:cs typeface="Calibri Light"/>
            </a:endParaRPr>
          </a:p>
          <a:p>
            <a:pPr marL="172085">
              <a:lnSpc>
                <a:spcPct val="100000"/>
              </a:lnSpc>
              <a:spcBef>
                <a:spcPts val="1550"/>
              </a:spcBef>
              <a:tabLst>
                <a:tab pos="5266055" algn="l"/>
              </a:tabLs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© </a:t>
            </a: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S</a:t>
            </a: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o</a:t>
            </a:r>
            <a:r>
              <a:rPr sz="1200" spc="-10" dirty="0">
                <a:solidFill>
                  <a:srgbClr val="898989"/>
                </a:solidFill>
                <a:latin typeface="Calibri"/>
                <a:cs typeface="Calibri"/>
              </a:rPr>
              <a:t>n</a:t>
            </a: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i</a:t>
            </a: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a </a:t>
            </a:r>
            <a:r>
              <a:rPr sz="1200" spc="5" dirty="0">
                <a:solidFill>
                  <a:srgbClr val="898989"/>
                </a:solidFill>
                <a:latin typeface="Calibri"/>
                <a:cs typeface="Calibri"/>
              </a:rPr>
              <a:t>P</a:t>
            </a:r>
            <a:r>
              <a:rPr sz="1200" spc="-10" dirty="0">
                <a:solidFill>
                  <a:srgbClr val="898989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jo</a:t>
            </a: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, </a:t>
            </a:r>
            <a:r>
              <a:rPr sz="1200" spc="5" dirty="0">
                <a:solidFill>
                  <a:srgbClr val="898989"/>
                </a:solidFill>
                <a:latin typeface="Calibri"/>
                <a:cs typeface="Calibri"/>
              </a:rPr>
              <a:t>P</a:t>
            </a:r>
            <a:r>
              <a:rPr sz="1200" spc="-10" dirty="0">
                <a:solidFill>
                  <a:srgbClr val="898989"/>
                </a:solidFill>
                <a:latin typeface="Calibri"/>
                <a:cs typeface="Calibri"/>
              </a:rPr>
              <a:t>h</a:t>
            </a: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.</a:t>
            </a:r>
            <a:r>
              <a:rPr sz="1200" spc="-30" dirty="0">
                <a:solidFill>
                  <a:srgbClr val="898989"/>
                </a:solidFill>
                <a:latin typeface="Calibri"/>
                <a:cs typeface="Calibri"/>
              </a:rPr>
              <a:t>D</a:t>
            </a: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. </a:t>
            </a:r>
            <a:r>
              <a:rPr sz="1200" spc="5" dirty="0">
                <a:solidFill>
                  <a:srgbClr val="898989"/>
                </a:solidFill>
                <a:latin typeface="Calibri"/>
                <a:cs typeface="Calibri"/>
              </a:rPr>
              <a:t>A</a:t>
            </a: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l </a:t>
            </a: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Rig</a:t>
            </a:r>
            <a:r>
              <a:rPr sz="1200" spc="-20" dirty="0">
                <a:solidFill>
                  <a:srgbClr val="898989"/>
                </a:solidFill>
                <a:latin typeface="Calibri"/>
                <a:cs typeface="Calibri"/>
              </a:rPr>
              <a:t>h</a:t>
            </a: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s</a:t>
            </a:r>
            <a:r>
              <a:rPr sz="1200" spc="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898989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sz="1200" spc="5" dirty="0">
                <a:solidFill>
                  <a:srgbClr val="898989"/>
                </a:solidFill>
                <a:latin typeface="Calibri"/>
                <a:cs typeface="Calibri"/>
              </a:rPr>
              <a:t>s</a:t>
            </a: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sz="1200" spc="5" dirty="0">
                <a:solidFill>
                  <a:srgbClr val="898989"/>
                </a:solidFill>
                <a:latin typeface="Calibri"/>
                <a:cs typeface="Calibri"/>
              </a:rPr>
              <a:t>r</a:t>
            </a:r>
            <a:r>
              <a:rPr sz="1200" spc="-20" dirty="0">
                <a:solidFill>
                  <a:srgbClr val="898989"/>
                </a:solidFill>
                <a:latin typeface="Calibri"/>
                <a:cs typeface="Calibri"/>
              </a:rPr>
              <a:t>v</a:t>
            </a: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ed	1</a:t>
            </a:r>
            <a:r>
              <a:rPr lang="es-MX" sz="1200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8f7cbb-c9e9-450d-82ba-91729ba27895" xsi:nil="true"/>
    <lcf76f155ced4ddcb4097134ff3c332f xmlns="d598e6c2-f6e2-4d0d-800b-dd9bc658a31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DFBF2067F09144B2487A8629A4A54D" ma:contentTypeVersion="14" ma:contentTypeDescription="Create a new document." ma:contentTypeScope="" ma:versionID="c1adc64c1f987b689d9048f3c0dc8188">
  <xsd:schema xmlns:xsd="http://www.w3.org/2001/XMLSchema" xmlns:xs="http://www.w3.org/2001/XMLSchema" xmlns:p="http://schemas.microsoft.com/office/2006/metadata/properties" xmlns:ns2="d598e6c2-f6e2-4d0d-800b-dd9bc658a319" xmlns:ns3="098f7cbb-c9e9-450d-82ba-91729ba27895" targetNamespace="http://schemas.microsoft.com/office/2006/metadata/properties" ma:root="true" ma:fieldsID="fc71116a9d89c4b4a6bfcfe430aa4977" ns2:_="" ns3:_="">
    <xsd:import namespace="d598e6c2-f6e2-4d0d-800b-dd9bc658a319"/>
    <xsd:import namespace="098f7cbb-c9e9-450d-82ba-91729ba278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98e6c2-f6e2-4d0d-800b-dd9bc658a3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653b1c0-f410-437d-8ee7-1cf68b209f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8f7cbb-c9e9-450d-82ba-91729ba27895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5634cb3-39a3-428d-b4a9-80f5fed272d9}" ma:internalName="TaxCatchAll" ma:showField="CatchAllData" ma:web="098f7cbb-c9e9-450d-82ba-91729ba278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A53545-C00A-4127-98AB-FC1D7A1FD1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1AB371-25EC-4868-8E06-877C38071F13}">
  <ds:schemaRefs>
    <ds:schemaRef ds:uri="6b96d7a9-c91a-4d1d-acd3-e0604c7fdcba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0e789bb5-66f3-40e7-906f-751afa3cd80d"/>
    <ds:schemaRef ds:uri="http://schemas.microsoft.com/office/infopath/2007/PartnerControls"/>
    <ds:schemaRef ds:uri="http://purl.org/dc/elements/1.1/"/>
    <ds:schemaRef ds:uri="098f7cbb-c9e9-450d-82ba-91729ba27895"/>
    <ds:schemaRef ds:uri="d598e6c2-f6e2-4d0d-800b-dd9bc658a319"/>
  </ds:schemaRefs>
</ds:datastoreItem>
</file>

<file path=customXml/itemProps3.xml><?xml version="1.0" encoding="utf-8"?>
<ds:datastoreItem xmlns:ds="http://schemas.openxmlformats.org/officeDocument/2006/customXml" ds:itemID="{09EDC168-20CA-48D6-BB1A-F1457A9F8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98e6c2-f6e2-4d0d-800b-dd9bc658a319"/>
    <ds:schemaRef ds:uri="098f7cbb-c9e9-450d-82ba-91729ba278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1097</Words>
  <Application>Microsoft Office PowerPoint</Application>
  <PresentationFormat>On-screen Show (4:3)</PresentationFormat>
  <Paragraphs>152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 MT</vt:lpstr>
      <vt:lpstr>Calibri</vt:lpstr>
      <vt:lpstr>Calibri Light</vt:lpstr>
      <vt:lpstr>Times New Roman</vt:lpstr>
      <vt:lpstr>Wingdings</vt:lpstr>
      <vt:lpstr>Office Theme</vt:lpstr>
      <vt:lpstr>Visualización 3D de Datos DICOM</vt:lpstr>
      <vt:lpstr>Objetivo general</vt:lpstr>
      <vt:lpstr>Materiales para tutoriales</vt:lpstr>
      <vt:lpstr>Conjunto de datos del tutorial</vt:lpstr>
      <vt:lpstr>Carga de un volumen DICOM</vt:lpstr>
      <vt:lpstr>Carga de un volumen DICOM</vt:lpstr>
      <vt:lpstr>Carga de un volumen DICOM</vt:lpstr>
      <vt:lpstr>Carga de un volumen DICOM</vt:lpstr>
      <vt:lpstr>Carga de un volumen DICOM</vt:lpstr>
      <vt:lpstr>Carga de un volumen DICOM</vt:lpstr>
      <vt:lpstr>Carga de un volumen DICOM</vt:lpstr>
      <vt:lpstr>Carga de un volumen DICOM</vt:lpstr>
      <vt:lpstr>Visualización de imágenes DICOM</vt:lpstr>
      <vt:lpstr>Visualización de imágenes DICOM</vt:lpstr>
      <vt:lpstr>Visualización de imágenes DICOM</vt:lpstr>
      <vt:lpstr>Visualización de imágenes DICOM</vt:lpstr>
      <vt:lpstr>Visualización de imágenes DICOM</vt:lpstr>
      <vt:lpstr>Controlador del Visor 3D</vt:lpstr>
      <vt:lpstr>Controlador del Visor 3D</vt:lpstr>
      <vt:lpstr>Renderización de volúmenes</vt:lpstr>
      <vt:lpstr>Renderización de volúmenes</vt:lpstr>
      <vt:lpstr>Renderización de volúmenes</vt:lpstr>
      <vt:lpstr>Renderización de volúmenes</vt:lpstr>
      <vt:lpstr>Renderización de volúmenes</vt:lpstr>
      <vt:lpstr>Renderización de volúmenes</vt:lpstr>
      <vt:lpstr>Renderización de volúmenes</vt:lpstr>
      <vt:lpstr>Renderización de volúmenes</vt:lpstr>
      <vt:lpstr>Renderización de volúmenes</vt:lpstr>
      <vt:lpstr>Renderización de volúmenes</vt:lpstr>
      <vt:lpstr>Agradecimientos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Data  Loading and 3D  Visualization in 3D  Slicer</dc:title>
  <dc:creator>Aída García</dc:creator>
  <cp:lastModifiedBy>Adriana Herlinda Vilchis Gonzalez</cp:lastModifiedBy>
  <cp:revision>10</cp:revision>
  <dcterms:created xsi:type="dcterms:W3CDTF">2023-05-16T19:57:35Z</dcterms:created>
  <dcterms:modified xsi:type="dcterms:W3CDTF">2026-02-06T00:36:23Z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2020-07-14T00:00:00Z</vt:filetime>
  </property>
  <property fmtid="{D5CDD505-2E9C-101B-9397-08002B2CF9AE}" pid="3" name="LastSaved">
    <vt:filetime>2023-05-16T00:00:00Z</vt:filetime>
  </property>
  <property fmtid="{D5CDD505-2E9C-101B-9397-08002B2CF9AE}" pid="4" name="ContentTypeId">
    <vt:lpwstr>0x01010003DFBF2067F09144B2487A8629A4A54D</vt:lpwstr>
  </property>
</Properties>
</file>