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6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9144000" cy="6858000" type="screen4x3"/>
  <p:notesSz cx="9144000" cy="6858000"/>
  <p:embeddedFontLst>
    <p:embeddedFont>
      <p:font typeface="Arial Black" panose="020B0A04020102020204" pitchFamily="34" charset="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Noto Sans Symbols" panose="020B0604020202020204" charset="0"/>
      <p:regular r:id="rId66"/>
      <p:bold r:id="rId67"/>
    </p:embeddedFont>
    <p:embeddedFont>
      <p:font typeface="Raleway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gAPvaWb99vs+67FdoPanzYWq9hu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el garci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BF410-6E37-4958-A545-8EE541B842AE}" v="10" dt="2023-09-12T23:23:43.319"/>
    <p1510:client id="{D7D51B92-D9AD-4D1F-9C94-54536FE43304}" v="2" dt="2023-09-06T18:48:12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84" y="4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commentAuthors" Target="commentAuthor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Herlinda Vilchis Gonzalez" userId="S::avilchisg@uaemex.mx::b5c44c5f-f22a-4ce9-85e0-63ef71b824c6" providerId="AD" clId="Web-{D7D51B92-D9AD-4D1F-9C94-54536FE43304}"/>
    <pc:docChg chg="modSld">
      <pc:chgData name="Adriana Herlinda Vilchis Gonzalez" userId="S::avilchisg@uaemex.mx::b5c44c5f-f22a-4ce9-85e0-63ef71b824c6" providerId="AD" clId="Web-{D7D51B92-D9AD-4D1F-9C94-54536FE43304}" dt="2023-09-06T18:48:12.929" v="1" actId="1076"/>
      <pc:docMkLst>
        <pc:docMk/>
      </pc:docMkLst>
      <pc:sldChg chg="modSp">
        <pc:chgData name="Adriana Herlinda Vilchis Gonzalez" userId="S::avilchisg@uaemex.mx::b5c44c5f-f22a-4ce9-85e0-63ef71b824c6" providerId="AD" clId="Web-{D7D51B92-D9AD-4D1F-9C94-54536FE43304}" dt="2023-09-06T18:48:12.929" v="1" actId="1076"/>
        <pc:sldMkLst>
          <pc:docMk/>
          <pc:sldMk cId="0" sldId="258"/>
        </pc:sldMkLst>
        <pc:spChg chg="mod">
          <ac:chgData name="Adriana Herlinda Vilchis Gonzalez" userId="S::avilchisg@uaemex.mx::b5c44c5f-f22a-4ce9-85e0-63ef71b824c6" providerId="AD" clId="Web-{D7D51B92-D9AD-4D1F-9C94-54536FE43304}" dt="2023-09-06T18:48:12.929" v="1" actId="1076"/>
          <ac:spMkLst>
            <pc:docMk/>
            <pc:sldMk cId="0" sldId="258"/>
            <ac:spMk id="67" creationId="{00000000-0000-0000-0000-000000000000}"/>
          </ac:spMkLst>
        </pc:spChg>
        <pc:picChg chg="mod">
          <ac:chgData name="Adriana Herlinda Vilchis Gonzalez" userId="S::avilchisg@uaemex.mx::b5c44c5f-f22a-4ce9-85e0-63ef71b824c6" providerId="AD" clId="Web-{D7D51B92-D9AD-4D1F-9C94-54536FE43304}" dt="2023-09-06T18:48:09.335" v="0" actId="1076"/>
          <ac:picMkLst>
            <pc:docMk/>
            <pc:sldMk cId="0" sldId="258"/>
            <ac:picMk id="69" creationId="{00000000-0000-0000-0000-000000000000}"/>
          </ac:picMkLst>
        </pc:picChg>
      </pc:sldChg>
    </pc:docChg>
  </pc:docChgLst>
  <pc:docChgLst>
    <pc:chgData name="Adriana Herlinda Vilchis Gonzalez" userId="S::avilchisg@uaemex.mx::b5c44c5f-f22a-4ce9-85e0-63ef71b824c6" providerId="AD" clId="Web-{621BF410-6E37-4958-A545-8EE541B842AE}"/>
    <pc:docChg chg="modSld">
      <pc:chgData name="Adriana Herlinda Vilchis Gonzalez" userId="S::avilchisg@uaemex.mx::b5c44c5f-f22a-4ce9-85e0-63ef71b824c6" providerId="AD" clId="Web-{621BF410-6E37-4958-A545-8EE541B842AE}" dt="2023-09-12T23:23:43.319" v="9" actId="1076"/>
      <pc:docMkLst>
        <pc:docMk/>
      </pc:docMkLst>
      <pc:sldChg chg="modSp">
        <pc:chgData name="Adriana Herlinda Vilchis Gonzalez" userId="S::avilchisg@uaemex.mx::b5c44c5f-f22a-4ce9-85e0-63ef71b824c6" providerId="AD" clId="Web-{621BF410-6E37-4958-A545-8EE541B842AE}" dt="2023-09-12T23:23:43.319" v="9" actId="1076"/>
        <pc:sldMkLst>
          <pc:docMk/>
          <pc:sldMk cId="0" sldId="303"/>
        </pc:sldMkLst>
        <pc:spChg chg="mod">
          <ac:chgData name="Adriana Herlinda Vilchis Gonzalez" userId="S::avilchisg@uaemex.mx::b5c44c5f-f22a-4ce9-85e0-63ef71b824c6" providerId="AD" clId="Web-{621BF410-6E37-4958-A545-8EE541B842AE}" dt="2023-09-12T23:23:41.084" v="8" actId="1076"/>
          <ac:spMkLst>
            <pc:docMk/>
            <pc:sldMk cId="0" sldId="303"/>
            <ac:spMk id="467" creationId="{00000000-0000-0000-0000-000000000000}"/>
          </ac:spMkLst>
        </pc:spChg>
        <pc:picChg chg="mod">
          <ac:chgData name="Adriana Herlinda Vilchis Gonzalez" userId="S::avilchisg@uaemex.mx::b5c44c5f-f22a-4ce9-85e0-63ef71b824c6" providerId="AD" clId="Web-{621BF410-6E37-4958-A545-8EE541B842AE}" dt="2023-09-12T23:23:43.319" v="9" actId="1076"/>
          <ac:picMkLst>
            <pc:docMk/>
            <pc:sldMk cId="0" sldId="303"/>
            <ac:picMk id="468" creationId="{00000000-0000-0000-0000-000000000000}"/>
          </ac:picMkLst>
        </pc:picChg>
      </pc:sldChg>
      <pc:sldChg chg="modSp">
        <pc:chgData name="Adriana Herlinda Vilchis Gonzalez" userId="S::avilchisg@uaemex.mx::b5c44c5f-f22a-4ce9-85e0-63ef71b824c6" providerId="AD" clId="Web-{621BF410-6E37-4958-A545-8EE541B842AE}" dt="2023-09-12T23:22:50.145" v="1" actId="14100"/>
        <pc:sldMkLst>
          <pc:docMk/>
          <pc:sldMk cId="0" sldId="305"/>
        </pc:sldMkLst>
        <pc:spChg chg="mod">
          <ac:chgData name="Adriana Herlinda Vilchis Gonzalez" userId="S::avilchisg@uaemex.mx::b5c44c5f-f22a-4ce9-85e0-63ef71b824c6" providerId="AD" clId="Web-{621BF410-6E37-4958-A545-8EE541B842AE}" dt="2023-09-12T23:22:50.145" v="1" actId="14100"/>
          <ac:spMkLst>
            <pc:docMk/>
            <pc:sldMk cId="0" sldId="305"/>
            <ac:spMk id="489" creationId="{00000000-0000-0000-0000-000000000000}"/>
          </ac:spMkLst>
        </pc:spChg>
      </pc:sldChg>
      <pc:sldChg chg="modSp">
        <pc:chgData name="Adriana Herlinda Vilchis Gonzalez" userId="S::avilchisg@uaemex.mx::b5c44c5f-f22a-4ce9-85e0-63ef71b824c6" providerId="AD" clId="Web-{621BF410-6E37-4958-A545-8EE541B842AE}" dt="2023-09-12T23:22:56.879" v="2" actId="1076"/>
        <pc:sldMkLst>
          <pc:docMk/>
          <pc:sldMk cId="0" sldId="306"/>
        </pc:sldMkLst>
        <pc:spChg chg="mod">
          <ac:chgData name="Adriana Herlinda Vilchis Gonzalez" userId="S::avilchisg@uaemex.mx::b5c44c5f-f22a-4ce9-85e0-63ef71b824c6" providerId="AD" clId="Web-{621BF410-6E37-4958-A545-8EE541B842AE}" dt="2023-09-12T23:22:56.879" v="2" actId="1076"/>
          <ac:spMkLst>
            <pc:docMk/>
            <pc:sldMk cId="0" sldId="306"/>
            <ac:spMk id="498" creationId="{00000000-0000-0000-0000-000000000000}"/>
          </ac:spMkLst>
        </pc:spChg>
      </pc:sldChg>
      <pc:sldChg chg="modSp">
        <pc:chgData name="Adriana Herlinda Vilchis Gonzalez" userId="S::avilchisg@uaemex.mx::b5c44c5f-f22a-4ce9-85e0-63ef71b824c6" providerId="AD" clId="Web-{621BF410-6E37-4958-A545-8EE541B842AE}" dt="2023-09-12T23:23:12.193" v="4" actId="14100"/>
        <pc:sldMkLst>
          <pc:docMk/>
          <pc:sldMk cId="0" sldId="308"/>
        </pc:sldMkLst>
        <pc:spChg chg="mod">
          <ac:chgData name="Adriana Herlinda Vilchis Gonzalez" userId="S::avilchisg@uaemex.mx::b5c44c5f-f22a-4ce9-85e0-63ef71b824c6" providerId="AD" clId="Web-{621BF410-6E37-4958-A545-8EE541B842AE}" dt="2023-09-12T23:23:12.193" v="4" actId="14100"/>
          <ac:spMkLst>
            <pc:docMk/>
            <pc:sldMk cId="0" sldId="308"/>
            <ac:spMk id="515" creationId="{00000000-0000-0000-0000-000000000000}"/>
          </ac:spMkLst>
        </pc:spChg>
      </pc:sldChg>
      <pc:sldChg chg="modSp">
        <pc:chgData name="Adriana Herlinda Vilchis Gonzalez" userId="S::avilchisg@uaemex.mx::b5c44c5f-f22a-4ce9-85e0-63ef71b824c6" providerId="AD" clId="Web-{621BF410-6E37-4958-A545-8EE541B842AE}" dt="2023-09-12T23:23:28.318" v="6" actId="14100"/>
        <pc:sldMkLst>
          <pc:docMk/>
          <pc:sldMk cId="0" sldId="309"/>
        </pc:sldMkLst>
        <pc:spChg chg="mod">
          <ac:chgData name="Adriana Herlinda Vilchis Gonzalez" userId="S::avilchisg@uaemex.mx::b5c44c5f-f22a-4ce9-85e0-63ef71b824c6" providerId="AD" clId="Web-{621BF410-6E37-4958-A545-8EE541B842AE}" dt="2023-09-12T23:23:19.755" v="5" actId="14100"/>
          <ac:spMkLst>
            <pc:docMk/>
            <pc:sldMk cId="0" sldId="309"/>
            <ac:spMk id="525" creationId="{00000000-0000-0000-0000-000000000000}"/>
          </ac:spMkLst>
        </pc:spChg>
        <pc:spChg chg="mod">
          <ac:chgData name="Adriana Herlinda Vilchis Gonzalez" userId="S::avilchisg@uaemex.mx::b5c44c5f-f22a-4ce9-85e0-63ef71b824c6" providerId="AD" clId="Web-{621BF410-6E37-4958-A545-8EE541B842AE}" dt="2023-09-12T23:23:28.318" v="6" actId="14100"/>
          <ac:spMkLst>
            <pc:docMk/>
            <pc:sldMk cId="0" sldId="309"/>
            <ac:spMk id="526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6-21T02:05:51.177" idx="1">
    <p:pos x="0" y="720"/>
    <p:text>Due to the version change, the window that is displayed no longer appears, I recommend deleting the slide.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r6IA1H8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6-21T02:04:18.010" idx="2">
    <p:pos x="6000" y="0"/>
    <p:text>for this slide the name "Barra del deslizador rojo" has been changed to "sólo panel rojo"as this is the one written in the translated menu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r6IA1H4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4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Pyradiomics es un paquete python de código abierto para la extracción de datos radiómicos a partir de imágenes médicas.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SimpleITK una interfaz simplificada de código abierto para el kit de herramientas de registro y segmentación de Insight</a:t>
            </a:r>
            <a:endParaRPr b="0" i="0" u="none" strike="noStrike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MX"/>
            </a:br>
            <a:br>
              <a:rPr lang="es-MX"/>
            </a:br>
            <a:endParaRPr/>
          </a:p>
        </p:txBody>
      </p:sp>
      <p:sp>
        <p:nvSpPr>
          <p:cNvPr id="446" name="Google Shape;446;p46:notes"/>
          <p:cNvSpPr txBox="1">
            <a:spLocks noGrp="1"/>
          </p:cNvSpPr>
          <p:nvPr>
            <p:ph type="sldNum" idx="12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0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title"/>
          </p:nvPr>
        </p:nvSpPr>
        <p:spPr>
          <a:xfrm>
            <a:off x="1897841" y="498158"/>
            <a:ext cx="5348317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body" idx="1"/>
          </p:nvPr>
        </p:nvSpPr>
        <p:spPr>
          <a:xfrm>
            <a:off x="314936" y="1633220"/>
            <a:ext cx="8514126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title"/>
          </p:nvPr>
        </p:nvSpPr>
        <p:spPr>
          <a:xfrm>
            <a:off x="1897841" y="498158"/>
            <a:ext cx="5348317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9"/>
          <p:cNvSpPr txBox="1">
            <a:spLocks noGrp="1"/>
          </p:cNvSpPr>
          <p:nvPr>
            <p:ph type="ctrTitle"/>
          </p:nvPr>
        </p:nvSpPr>
        <p:spPr>
          <a:xfrm>
            <a:off x="2060441" y="498158"/>
            <a:ext cx="5023116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1897841" y="498158"/>
            <a:ext cx="5348317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1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1897841" y="498158"/>
            <a:ext cx="5348317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314936" y="1633220"/>
            <a:ext cx="8514126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ftr" idx="11"/>
          </p:nvPr>
        </p:nvSpPr>
        <p:spPr>
          <a:xfrm>
            <a:off x="3450205" y="6700732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mics.io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/>
          <p:nvPr/>
        </p:nvSpPr>
        <p:spPr>
          <a:xfrm>
            <a:off x="0" y="1680108"/>
            <a:ext cx="9144000" cy="1673225"/>
          </a:xfrm>
          <a:custGeom>
            <a:avLst/>
            <a:gdLst/>
            <a:ahLst/>
            <a:cxnLst/>
            <a:rect l="l" t="t" r="r" b="b"/>
            <a:pathLst>
              <a:path w="9144000" h="1673225" extrusionOk="0">
                <a:moveTo>
                  <a:pt x="9144000" y="0"/>
                </a:moveTo>
                <a:lnTo>
                  <a:pt x="0" y="0"/>
                </a:lnTo>
                <a:lnTo>
                  <a:pt x="0" y="1672691"/>
                </a:lnTo>
                <a:lnTo>
                  <a:pt x="9144000" y="1672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2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1150012" y="2133600"/>
            <a:ext cx="7044459" cy="57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300" rIns="0" bIns="0" anchor="t" anchorCtr="0">
            <a:spAutoFit/>
          </a:bodyPr>
          <a:lstStyle/>
          <a:p>
            <a:pPr marL="1150620" marR="5080" lvl="0" indent="-1138555" algn="l" rtl="0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/>
              <a:t>Introducción a Imágenes Fenotípicas </a:t>
            </a:r>
            <a:endParaRPr/>
          </a:p>
        </p:txBody>
      </p:sp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27" y="113258"/>
            <a:ext cx="685795" cy="83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340" y="102336"/>
            <a:ext cx="539345" cy="84074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"/>
          <p:cNvSpPr txBox="1"/>
          <p:nvPr/>
        </p:nvSpPr>
        <p:spPr>
          <a:xfrm>
            <a:off x="2339831" y="3784090"/>
            <a:ext cx="4899169" cy="31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8491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Dra. Sonia Pujol 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1825" marR="5080" lvl="0" indent="-619760" algn="ctr" rtl="0">
              <a:lnSpc>
                <a:spcPct val="11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Directora de Formación y Educación de 3D Slicer</a:t>
            </a:r>
            <a:endParaRPr/>
          </a:p>
          <a:p>
            <a:pPr marL="631825" marR="5080" lvl="0" indent="-619760" algn="ctr" rtl="0">
              <a:lnSpc>
                <a:spcPct val="11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Profesora adjunta de radiología </a:t>
            </a:r>
            <a:endParaRPr/>
          </a:p>
          <a:p>
            <a:pPr marL="631825" marR="5080" lvl="0" indent="-619760" algn="ctr" rtl="0">
              <a:lnSpc>
                <a:spcPct val="11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Hospital de mujeres de Brigham </a:t>
            </a:r>
            <a:endParaRPr/>
          </a:p>
          <a:p>
            <a:pPr marL="631825" marR="5080" lvl="0" indent="-619760" algn="ctr" rtl="0">
              <a:lnSpc>
                <a:spcPct val="11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Facultad de Medicina de Harvard</a:t>
            </a:r>
            <a:endParaRPr/>
          </a:p>
          <a:p>
            <a:pPr marL="631825" marR="5080" lvl="0" indent="-619760" algn="l" rtl="0">
              <a:lnSpc>
                <a:spcPct val="1104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MX" sz="2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7618" y="113258"/>
            <a:ext cx="582658" cy="69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2249" y="0"/>
            <a:ext cx="884702" cy="948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title"/>
          </p:nvPr>
        </p:nvSpPr>
        <p:spPr>
          <a:xfrm>
            <a:off x="5873996" y="2353466"/>
            <a:ext cx="2731135" cy="214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5080" lvl="0" indent="0" algn="l" rtl="0">
              <a:lnSpc>
                <a:spcPct val="99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/>
              <a:t>Parte 1: Carga de datos y las medidas del diámetro del tumor </a:t>
            </a:r>
            <a:endParaRPr sz="2800"/>
          </a:p>
        </p:txBody>
      </p:sp>
      <p:pic>
        <p:nvPicPr>
          <p:cNvPr id="144" name="Google Shape;14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24146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B7393B24-7ED1-1A63-BB7C-943B1FF66862}"/>
              </a:ext>
            </a:extLst>
          </p:cNvPr>
          <p:cNvSpPr txBox="1"/>
          <p:nvPr/>
        </p:nvSpPr>
        <p:spPr>
          <a:xfrm>
            <a:off x="5742468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>
            <a:spLocks noGrp="1"/>
          </p:cNvSpPr>
          <p:nvPr>
            <p:ph type="title"/>
          </p:nvPr>
        </p:nvSpPr>
        <p:spPr>
          <a:xfrm>
            <a:off x="3130118" y="368344"/>
            <a:ext cx="42878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4413250" y="5183150"/>
            <a:ext cx="4034700" cy="6156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88900" marR="88265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Arrastre y suelte el archivo Meningioma.nrrd en Slicer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7546" y="2996399"/>
            <a:ext cx="2652960" cy="1617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9F590E5F-04AD-2D9D-0197-8E493F64B6CB}"/>
              </a:ext>
            </a:extLst>
          </p:cNvPr>
          <p:cNvSpPr txBox="1"/>
          <p:nvPr/>
        </p:nvSpPr>
        <p:spPr>
          <a:xfrm>
            <a:off x="3450205" y="6632995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3103584" y="498158"/>
            <a:ext cx="37544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</a:t>
            </a:r>
            <a:endParaRPr/>
          </a:p>
        </p:txBody>
      </p:sp>
      <p:pic>
        <p:nvPicPr>
          <p:cNvPr id="160" name="Google Shape;16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" y="1644990"/>
            <a:ext cx="9144002" cy="4598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6761000" y="5485148"/>
            <a:ext cx="1924800" cy="9390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88900" marR="109854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 clic en OK para subir los archivos en Slicer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BAC2DCD4-21A6-6523-34F8-B064A40806E4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3103584" y="498158"/>
            <a:ext cx="38306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</a:t>
            </a:r>
            <a:endParaRPr/>
          </a:p>
        </p:txBody>
      </p:sp>
      <p:pic>
        <p:nvPicPr>
          <p:cNvPr id="168" name="Google Shape;1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" y="1645010"/>
            <a:ext cx="9144000" cy="459881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3"/>
          <p:cNvSpPr txBox="1"/>
          <p:nvPr/>
        </p:nvSpPr>
        <p:spPr>
          <a:xfrm>
            <a:off x="92053" y="5670105"/>
            <a:ext cx="4421400" cy="954900"/>
          </a:xfrm>
          <a:prstGeom prst="rect">
            <a:avLst/>
          </a:prstGeom>
          <a:solidFill>
            <a:srgbClr val="CEDCAB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0805" marR="76835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muestra las imágenes axiales, sagitales y coronales del conjunto de datos del meningioma.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FE236429-DF0A-891B-3AE1-DA6628DE0286}"/>
              </a:ext>
            </a:extLst>
          </p:cNvPr>
          <p:cNvSpPr txBox="1"/>
          <p:nvPr/>
        </p:nvSpPr>
        <p:spPr>
          <a:xfrm>
            <a:off x="3450205" y="6607943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3048000" y="374446"/>
            <a:ext cx="37544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</a:t>
            </a:r>
            <a:endParaRPr/>
          </a:p>
        </p:txBody>
      </p:sp>
      <p:pic>
        <p:nvPicPr>
          <p:cNvPr id="175" name="Google Shape;1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4517"/>
            <a:ext cx="9144000" cy="459212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 txBox="1"/>
          <p:nvPr/>
        </p:nvSpPr>
        <p:spPr>
          <a:xfrm>
            <a:off x="584611" y="5640885"/>
            <a:ext cx="2916600" cy="582000"/>
          </a:xfrm>
          <a:prstGeom prst="rect">
            <a:avLst/>
          </a:prstGeom>
          <a:solidFill>
            <a:srgbClr val="FAA757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1440" marR="7620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opción “Sólo panel rojo” del menú de diseño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0FECCCE-37E0-6D4F-2620-F9EA1BAA30D0}"/>
              </a:ext>
            </a:extLst>
          </p:cNvPr>
          <p:cNvSpPr txBox="1"/>
          <p:nvPr/>
        </p:nvSpPr>
        <p:spPr>
          <a:xfrm>
            <a:off x="3501211" y="6453574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3103584" y="498158"/>
            <a:ext cx="36782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 </a:t>
            </a:r>
            <a:endParaRPr/>
          </a:p>
        </p:txBody>
      </p:sp>
      <p:sp>
        <p:nvSpPr>
          <p:cNvPr id="184" name="Google Shape;184;p15"/>
          <p:cNvSpPr txBox="1"/>
          <p:nvPr/>
        </p:nvSpPr>
        <p:spPr>
          <a:xfrm>
            <a:off x="2101600" y="2101676"/>
            <a:ext cx="2258100" cy="1262700"/>
          </a:xfrm>
          <a:prstGeom prst="rect">
            <a:avLst/>
          </a:prstGeom>
          <a:solidFill>
            <a:srgbClr val="FAA757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0805" marR="76835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“Crear nueva linea”en el menú principal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5"/>
          <p:cNvPicPr preferRelativeResize="0"/>
          <p:nvPr/>
        </p:nvPicPr>
        <p:blipFill rotWithShape="1">
          <a:blip r:embed="rId3">
            <a:alphaModFix/>
          </a:blip>
          <a:srcRect t="5579" b="8708"/>
          <a:stretch/>
        </p:blipFill>
        <p:spPr>
          <a:xfrm>
            <a:off x="2475" y="1341775"/>
            <a:ext cx="9144001" cy="44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5"/>
          <p:cNvSpPr txBox="1"/>
          <p:nvPr/>
        </p:nvSpPr>
        <p:spPr>
          <a:xfrm>
            <a:off x="629370" y="3252575"/>
            <a:ext cx="2258100" cy="3286200"/>
          </a:xfrm>
          <a:prstGeom prst="rect">
            <a:avLst/>
          </a:prstGeom>
          <a:solidFill>
            <a:srgbClr val="FAA757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78105" lvl="0" indent="0" algn="just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Busque el corte que desea utilizar para medir el diámetro mayor.</a:t>
            </a:r>
            <a:endParaRPr/>
          </a:p>
          <a:p>
            <a:pPr marL="90805" marR="78105" lvl="0" indent="0" algn="just" rtl="0">
              <a:lnSpc>
                <a:spcPct val="957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Coloque dos puntos de referencia con la herramienta crear nueva línea para medir el diámetro mayor en una imagen axial.</a:t>
            </a:r>
            <a:endParaRPr/>
          </a:p>
          <a:p>
            <a:pPr marL="90805" marR="77470" lvl="0" indent="0" algn="just" rtl="0">
              <a:lnSpc>
                <a:spcPct val="95700"/>
              </a:lnSpc>
              <a:spcBef>
                <a:spcPts val="65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BB2A2094-4053-4D43-02F6-CB2D71CF55E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 txBox="1">
            <a:spLocks noGrp="1"/>
          </p:cNvSpPr>
          <p:nvPr>
            <p:ph type="title"/>
          </p:nvPr>
        </p:nvSpPr>
        <p:spPr>
          <a:xfrm>
            <a:off x="3103584" y="498158"/>
            <a:ext cx="352581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Carga de datos </a:t>
            </a:r>
            <a:endParaRPr/>
          </a:p>
        </p:txBody>
      </p:sp>
      <p:pic>
        <p:nvPicPr>
          <p:cNvPr id="193" name="Google Shape;1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340498"/>
            <a:ext cx="9144000" cy="4545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 txBox="1"/>
          <p:nvPr/>
        </p:nvSpPr>
        <p:spPr>
          <a:xfrm>
            <a:off x="2281783" y="2776385"/>
            <a:ext cx="2223770" cy="1943994"/>
          </a:xfrm>
          <a:prstGeom prst="rect">
            <a:avLst/>
          </a:prstGeom>
          <a:solidFill>
            <a:srgbClr val="D4FDD5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1440" marR="64769" lvl="0" indent="0" algn="just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muestra el valor del diámetro del tumor medido en un corte axial</a:t>
            </a:r>
            <a:endParaRPr/>
          </a:p>
          <a:p>
            <a:pPr marL="91440" marR="64769" lvl="0" indent="0" algn="just" rtl="0">
              <a:lnSpc>
                <a:spcPct val="94900"/>
              </a:lnSpc>
              <a:spcBef>
                <a:spcPts val="395"/>
              </a:spcBef>
              <a:spcAft>
                <a:spcPts val="0"/>
              </a:spcAft>
              <a:buNone/>
            </a:pP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54168FE-C1E8-103E-896F-5A637749A6AD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"/>
          <p:cNvSpPr txBox="1">
            <a:spLocks noGrp="1"/>
          </p:cNvSpPr>
          <p:nvPr>
            <p:ph type="title"/>
          </p:nvPr>
        </p:nvSpPr>
        <p:spPr>
          <a:xfrm>
            <a:off x="5930910" y="2509392"/>
            <a:ext cx="2374890" cy="149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/>
              <a:t>Parte 2: Segmentación de tumores</a:t>
            </a:r>
            <a:endParaRPr sz="3200"/>
          </a:p>
        </p:txBody>
      </p:sp>
      <p:pic>
        <p:nvPicPr>
          <p:cNvPr id="201" name="Google Shape;20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89803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1FFABF45-CDA2-7870-84D3-4B6B9EAB520C}"/>
              </a:ext>
            </a:extLst>
          </p:cNvPr>
          <p:cNvSpPr txBox="1"/>
          <p:nvPr/>
        </p:nvSpPr>
        <p:spPr>
          <a:xfrm>
            <a:off x="5693408" y="6420053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title"/>
          </p:nvPr>
        </p:nvSpPr>
        <p:spPr>
          <a:xfrm>
            <a:off x="1126075" y="648470"/>
            <a:ext cx="689184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Segmentación de la imagen </a:t>
            </a:r>
            <a:endParaRPr dirty="0"/>
          </a:p>
        </p:txBody>
      </p:sp>
      <p:sp>
        <p:nvSpPr>
          <p:cNvPr id="208" name="Google Shape;208;p18"/>
          <p:cNvSpPr txBox="1"/>
          <p:nvPr/>
        </p:nvSpPr>
        <p:spPr>
          <a:xfrm>
            <a:off x="535940" y="1633220"/>
            <a:ext cx="7214234" cy="369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0" marR="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segmentación de imágenes es el proceso de identificar los contornos de las estructuras de interés en los datos de las imágenes.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endParaRPr dirty="0"/>
          </a:p>
          <a:p>
            <a:pPr marL="0" marR="0" lvl="0" indent="-203200" algn="just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segmentación de la imagen puede ejecutarse por contorno manual o usando el algoritmo automático de segmentación.</a:t>
            </a:r>
            <a:endParaRPr dirty="0"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A235F0C1-5CFB-1D5D-ED1F-9BE40A9B7CB4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1295400" y="533814"/>
            <a:ext cx="67055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Segmentación de imágenes</a:t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535940" y="1633220"/>
            <a:ext cx="7760334" cy="348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355600" marR="5080" lvl="0" indent="-34353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módulo Editor de segmentos de 3D Slicer proporciona potentes herramientas para la segmentación manual y semiautomática.</a:t>
            </a:r>
            <a:endParaRPr/>
          </a:p>
          <a:p>
            <a:pPr marL="355600" marR="5080" lvl="0" indent="-343535" algn="l" rtl="0">
              <a:lnSpc>
                <a:spcPct val="11875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módulo toma una imagen de referencia (Volumen maestro) como entrada y produce una imagen segmentada (Segmentación) en salida</a:t>
            </a:r>
            <a:endParaRPr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9917B05-7B0E-0D84-B27A-AB702A7DB6B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"/>
          <p:cNvSpPr txBox="1">
            <a:spLocks noGrp="1"/>
          </p:cNvSpPr>
          <p:nvPr>
            <p:ph type="title"/>
          </p:nvPr>
        </p:nvSpPr>
        <p:spPr>
          <a:xfrm>
            <a:off x="2083200" y="493664"/>
            <a:ext cx="5411774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Fenotipos de imagen</a:t>
            </a:r>
            <a:endParaRPr/>
          </a:p>
        </p:txBody>
      </p:sp>
      <p:sp>
        <p:nvSpPr>
          <p:cNvPr id="59" name="Google Shape;59;p2"/>
          <p:cNvSpPr txBox="1"/>
          <p:nvPr/>
        </p:nvSpPr>
        <p:spPr>
          <a:xfrm>
            <a:off x="533400" y="1205367"/>
            <a:ext cx="7807325" cy="316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355600" marR="5080" lvl="0" indent="-343535" algn="just" rtl="0">
              <a:lnSpc>
                <a:spcPct val="89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fenotipos de imagen describen las características de una enfermedad que pueden detectarse mediante imágenes médicas combinadas con la detección de características, el aprendizaje automático y el análisis estadístico, y correlacionarse con otros indicadores de enfermedad.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749" y="4345040"/>
            <a:ext cx="6349996" cy="201929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6324279" y="5985400"/>
            <a:ext cx="257492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Gillies et al. Radiology 2015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/>
          <p:nvPr/>
        </p:nvSpPr>
        <p:spPr>
          <a:xfrm>
            <a:off x="1462404" y="3534222"/>
            <a:ext cx="1907291" cy="369570"/>
          </a:xfrm>
          <a:custGeom>
            <a:avLst/>
            <a:gdLst/>
            <a:ahLst/>
            <a:cxnLst/>
            <a:rect l="l" t="t" r="r" b="b"/>
            <a:pathLst>
              <a:path w="1760854" h="369570" extrusionOk="0">
                <a:moveTo>
                  <a:pt x="1760613" y="0"/>
                </a:moveTo>
                <a:lnTo>
                  <a:pt x="0" y="0"/>
                </a:lnTo>
                <a:lnTo>
                  <a:pt x="0" y="369328"/>
                </a:lnTo>
                <a:lnTo>
                  <a:pt x="1760613" y="369328"/>
                </a:lnTo>
                <a:lnTo>
                  <a:pt x="1760613" y="0"/>
                </a:lnTo>
                <a:close/>
              </a:path>
            </a:pathLst>
          </a:custGeom>
          <a:solidFill>
            <a:srgbClr val="E2F1F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1593749" y="3513493"/>
            <a:ext cx="1879616" cy="32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7239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Volumen maestro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3182438" y="498158"/>
            <a:ext cx="3142162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Terminología </a:t>
            </a:r>
            <a:endParaRPr/>
          </a:p>
        </p:txBody>
      </p:sp>
      <p:sp>
        <p:nvSpPr>
          <p:cNvPr id="223" name="Google Shape;223;p20"/>
          <p:cNvSpPr txBox="1"/>
          <p:nvPr/>
        </p:nvSpPr>
        <p:spPr>
          <a:xfrm>
            <a:off x="304800" y="4084177"/>
            <a:ext cx="8763000" cy="326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5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este tutorial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-El Volumen maestro Meningioma son los datos iniciales del  IRM cerebral 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-El Volumen de Segmentación </a:t>
            </a:r>
            <a:r>
              <a:rPr lang="es-MX" sz="24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Segmentación</a:t>
            </a: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 cuando se segmenta un objeto con las mismas dimensiones y origen que el Volumen maestro</a:t>
            </a:r>
            <a:endParaRPr/>
          </a:p>
          <a:p>
            <a:pPr marL="12700" marR="0" lvl="0" indent="0" algn="l" rtl="0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None/>
            </a:pPr>
            <a:b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20"/>
          <p:cNvGrpSpPr/>
          <p:nvPr/>
        </p:nvGrpSpPr>
        <p:grpSpPr>
          <a:xfrm>
            <a:off x="885305" y="1047403"/>
            <a:ext cx="2484391" cy="2909454"/>
            <a:chOff x="885305" y="1047403"/>
            <a:chExt cx="2484391" cy="2909454"/>
          </a:xfrm>
        </p:grpSpPr>
        <p:pic>
          <p:nvPicPr>
            <p:cNvPr id="225" name="Google Shape;22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97418" y="1418856"/>
              <a:ext cx="1672278" cy="2095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305" y="1047403"/>
              <a:ext cx="864523" cy="2909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0"/>
            <p:cNvSpPr/>
            <p:nvPr/>
          </p:nvSpPr>
          <p:spPr>
            <a:xfrm>
              <a:off x="935316" y="1075207"/>
              <a:ext cx="762635" cy="2808605"/>
            </a:xfrm>
            <a:custGeom>
              <a:avLst/>
              <a:gdLst/>
              <a:ahLst/>
              <a:cxnLst/>
              <a:rect l="l" t="t" r="r" b="b"/>
              <a:pathLst>
                <a:path w="762635" h="2808604" extrusionOk="0">
                  <a:moveTo>
                    <a:pt x="762101" y="0"/>
                  </a:moveTo>
                  <a:lnTo>
                    <a:pt x="0" y="0"/>
                  </a:lnTo>
                  <a:lnTo>
                    <a:pt x="0" y="2807995"/>
                  </a:lnTo>
                  <a:lnTo>
                    <a:pt x="762101" y="2807995"/>
                  </a:lnTo>
                  <a:lnTo>
                    <a:pt x="762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935315" y="1075199"/>
              <a:ext cx="762000" cy="2806700"/>
            </a:xfrm>
            <a:custGeom>
              <a:avLst/>
              <a:gdLst/>
              <a:ahLst/>
              <a:cxnLst/>
              <a:rect l="l" t="t" r="r" b="b"/>
              <a:pathLst>
                <a:path w="762000" h="2806700" extrusionOk="0">
                  <a:moveTo>
                    <a:pt x="0" y="0"/>
                  </a:moveTo>
                  <a:lnTo>
                    <a:pt x="761708" y="0"/>
                  </a:lnTo>
                  <a:lnTo>
                    <a:pt x="761708" y="2806566"/>
                  </a:lnTo>
                  <a:lnTo>
                    <a:pt x="0" y="280656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9" name="Google Shape;22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1056" y="1380121"/>
            <a:ext cx="1554613" cy="20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 txBox="1"/>
          <p:nvPr/>
        </p:nvSpPr>
        <p:spPr>
          <a:xfrm>
            <a:off x="3811587" y="3516884"/>
            <a:ext cx="1629410" cy="323164"/>
          </a:xfrm>
          <a:prstGeom prst="rect">
            <a:avLst/>
          </a:prstGeom>
          <a:solidFill>
            <a:srgbClr val="E2F1F6"/>
          </a:solidFill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827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Segmentación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8813" y="1390368"/>
            <a:ext cx="1621767" cy="212650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0"/>
          <p:cNvSpPr txBox="1"/>
          <p:nvPr/>
        </p:nvSpPr>
        <p:spPr>
          <a:xfrm>
            <a:off x="5861050" y="3513493"/>
            <a:ext cx="1651000" cy="878446"/>
          </a:xfrm>
          <a:prstGeom prst="rect">
            <a:avLst/>
          </a:prstGeom>
          <a:solidFill>
            <a:srgbClr val="E2F1F6"/>
          </a:solidFill>
          <a:ln>
            <a:noFill/>
          </a:ln>
        </p:spPr>
        <p:txBody>
          <a:bodyPr spcFirstLastPara="1" wrap="square" lIns="0" tIns="46975" rIns="0" bIns="0" anchor="t" anchorCtr="0">
            <a:spAutoFit/>
          </a:bodyPr>
          <a:lstStyle/>
          <a:p>
            <a:pPr marL="109854" marR="97790" lvl="0" indent="0" algn="ctr" rtl="0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Volumen general y segmentación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6E2D5B82-07F6-F8B9-EB40-15D7C185FB7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1429150" y="266718"/>
            <a:ext cx="67056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240" name="Google Shape;240;p21"/>
          <p:cNvPicPr preferRelativeResize="0"/>
          <p:nvPr/>
        </p:nvPicPr>
        <p:blipFill rotWithShape="1">
          <a:blip r:embed="rId3">
            <a:alphaModFix/>
          </a:blip>
          <a:srcRect t="6223" b="4609"/>
          <a:stretch/>
        </p:blipFill>
        <p:spPr>
          <a:xfrm>
            <a:off x="0" y="1731271"/>
            <a:ext cx="9144001" cy="458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1"/>
          <p:cNvSpPr txBox="1"/>
          <p:nvPr/>
        </p:nvSpPr>
        <p:spPr>
          <a:xfrm>
            <a:off x="2959684" y="2083955"/>
            <a:ext cx="2772410" cy="1643527"/>
          </a:xfrm>
          <a:prstGeom prst="rect">
            <a:avLst/>
          </a:prstGeom>
          <a:solidFill>
            <a:srgbClr val="FAA757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76200" lvl="0" indent="0" algn="just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con el botón izquierdo del mouse en Datos en el menú Módulos y seleccione el módulo Editor de segmentos en la lista de Módulos.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EC95D2CA-868B-2B30-4995-A3D5A4C0EF5C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title"/>
          </p:nvPr>
        </p:nvSpPr>
        <p:spPr>
          <a:xfrm>
            <a:off x="1447801" y="498158"/>
            <a:ext cx="69342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" y="1449916"/>
            <a:ext cx="9144001" cy="463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 txBox="1"/>
          <p:nvPr/>
        </p:nvSpPr>
        <p:spPr>
          <a:xfrm>
            <a:off x="1184850" y="4571999"/>
            <a:ext cx="4488300" cy="1687200"/>
          </a:xfrm>
          <a:prstGeom prst="rect">
            <a:avLst/>
          </a:prstGeom>
          <a:solidFill>
            <a:srgbClr val="D4FDD5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1440" marR="78740" lvl="0" indent="0" algn="just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Volumen maestro es el conjunto de datos del meningioma </a:t>
            </a:r>
            <a:endParaRPr/>
          </a:p>
          <a:p>
            <a:pPr marL="91440" marR="78740" lvl="0" indent="0" algn="just" rtl="0">
              <a:lnSpc>
                <a:spcPct val="957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volumen de segmentación es el objeto de segmentación creado por Slicer con las mismas dimensiones y origen que el Volumen maestro</a:t>
            </a:r>
            <a:endParaRPr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5E65E514-490D-901C-E90C-1B3A4B0A14B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>
            <a:spLocks noGrp="1"/>
          </p:cNvSpPr>
          <p:nvPr>
            <p:ph type="title"/>
          </p:nvPr>
        </p:nvSpPr>
        <p:spPr>
          <a:xfrm>
            <a:off x="1600200" y="485725"/>
            <a:ext cx="69342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256" name="Google Shape;2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4681"/>
            <a:ext cx="9143999" cy="4568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 txBox="1"/>
          <p:nvPr/>
        </p:nvSpPr>
        <p:spPr>
          <a:xfrm>
            <a:off x="3238092" y="3116428"/>
            <a:ext cx="1956300" cy="16389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87630" lvl="0" indent="0" algn="l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en Añadir para agregar un segmento a la Segmentación y cambie el nombre a Tumor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F5E0844C-1FAE-9E3F-DC94-981D2F81AB2F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 txBox="1">
            <a:spLocks noGrp="1"/>
          </p:cNvSpPr>
          <p:nvPr>
            <p:ph type="title"/>
          </p:nvPr>
        </p:nvSpPr>
        <p:spPr>
          <a:xfrm>
            <a:off x="1371600" y="453068"/>
            <a:ext cx="74675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264" name="Google Shape;264;p24"/>
          <p:cNvPicPr preferRelativeResize="0"/>
          <p:nvPr/>
        </p:nvPicPr>
        <p:blipFill rotWithShape="1">
          <a:blip r:embed="rId3">
            <a:alphaModFix/>
          </a:blip>
          <a:srcRect t="5120" b="5362"/>
          <a:stretch/>
        </p:blipFill>
        <p:spPr>
          <a:xfrm>
            <a:off x="0" y="1473301"/>
            <a:ext cx="9144001" cy="46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 txBox="1"/>
          <p:nvPr/>
        </p:nvSpPr>
        <p:spPr>
          <a:xfrm>
            <a:off x="3200842" y="3136928"/>
            <a:ext cx="1956300" cy="21540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0805" marR="231775" lvl="0" indent="0" algn="l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Dibujar para pintar una pequeña marca dentro del tumor en 2-3  cortes consecutivos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E5AD1A8E-9383-4F15-168A-CA4B25B099FE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>
            <a:spLocks noGrp="1"/>
          </p:cNvSpPr>
          <p:nvPr>
            <p:ph type="title"/>
          </p:nvPr>
        </p:nvSpPr>
        <p:spPr>
          <a:xfrm>
            <a:off x="1447800" y="498150"/>
            <a:ext cx="75009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272" name="Google Shape;2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0250"/>
            <a:ext cx="9143999" cy="459549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5"/>
          <p:cNvSpPr txBox="1"/>
          <p:nvPr/>
        </p:nvSpPr>
        <p:spPr>
          <a:xfrm>
            <a:off x="2772192" y="3267403"/>
            <a:ext cx="1821300" cy="18912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0805" marR="156845" lvl="0" indent="0" algn="l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Dar clic en Añadir para añadir un nuevo segmento y renombrarlo  Origen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AC25086D-66E9-76CE-1289-4BE712F5413F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>
            <a:spLocks noGrp="1"/>
          </p:cNvSpPr>
          <p:nvPr>
            <p:ph type="title"/>
          </p:nvPr>
        </p:nvSpPr>
        <p:spPr>
          <a:xfrm>
            <a:off x="1066800" y="498150"/>
            <a:ext cx="7652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280" name="Google Shape;280;p26"/>
          <p:cNvPicPr preferRelativeResize="0"/>
          <p:nvPr/>
        </p:nvPicPr>
        <p:blipFill rotWithShape="1">
          <a:blip r:embed="rId3">
            <a:alphaModFix/>
          </a:blip>
          <a:srcRect t="5395" b="5430"/>
          <a:stretch/>
        </p:blipFill>
        <p:spPr>
          <a:xfrm>
            <a:off x="0" y="1379050"/>
            <a:ext cx="9144001" cy="45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/>
        </p:nvSpPr>
        <p:spPr>
          <a:xfrm>
            <a:off x="2995842" y="3257591"/>
            <a:ext cx="1759500" cy="13737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109220" lvl="0" indent="0" algn="l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Seleccionar dibujar para pintar un círculo alrededor del tumor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3A4E581-955C-A33A-3055-296342393FCA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>
            <a:spLocks noGrp="1"/>
          </p:cNvSpPr>
          <p:nvPr>
            <p:ph type="title"/>
          </p:nvPr>
        </p:nvSpPr>
        <p:spPr>
          <a:xfrm>
            <a:off x="1447800" y="498150"/>
            <a:ext cx="74115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287" name="Google Shape;287;p27"/>
          <p:cNvPicPr preferRelativeResize="0"/>
          <p:nvPr/>
        </p:nvPicPr>
        <p:blipFill rotWithShape="1">
          <a:blip r:embed="rId3">
            <a:alphaModFix/>
          </a:blip>
          <a:srcRect t="4458" b="4920"/>
          <a:stretch/>
        </p:blipFill>
        <p:spPr>
          <a:xfrm>
            <a:off x="0" y="1789050"/>
            <a:ext cx="9144001" cy="465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2551041" y="2370827"/>
            <a:ext cx="1905000" cy="6471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1440" marR="97155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vista de 4 paneles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ED24F20-1321-F397-7C5B-A788E88DB932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xfrm>
            <a:off x="1447800" y="142325"/>
            <a:ext cx="69399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296" name="Google Shape;296;p28"/>
          <p:cNvPicPr preferRelativeResize="0"/>
          <p:nvPr/>
        </p:nvPicPr>
        <p:blipFill rotWithShape="1">
          <a:blip r:embed="rId3">
            <a:alphaModFix/>
          </a:blip>
          <a:srcRect t="4774" b="4964"/>
          <a:stretch/>
        </p:blipFill>
        <p:spPr>
          <a:xfrm>
            <a:off x="0" y="1229975"/>
            <a:ext cx="9144001" cy="46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1295717" y="3963085"/>
            <a:ext cx="2583180" cy="1643527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227965" lvl="0" indent="0" algn="just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Dibujar para pintar un círculo alrededor del tumor en los cortes sagital y coronal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29730D04-E0F9-47E9-0048-9391FEFE6A36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1323875" y="486150"/>
            <a:ext cx="73698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303" name="Google Shape;3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8550"/>
            <a:ext cx="9144001" cy="465188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9"/>
          <p:cNvSpPr txBox="1"/>
          <p:nvPr/>
        </p:nvSpPr>
        <p:spPr>
          <a:xfrm>
            <a:off x="855010" y="2355239"/>
            <a:ext cx="1682100" cy="12627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1440" marR="12446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Seleccionar la herramienta Cultivar a partir de semillas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3603968" y="4449000"/>
            <a:ext cx="1750695" cy="590545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3617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en empezar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7846AB3B-6ED6-3EF4-2D5A-C1B88A1FB4F6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1067911" y="250577"/>
            <a:ext cx="589216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Caso clínico: Meningioma </a:t>
            </a:r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body" idx="1"/>
          </p:nvPr>
        </p:nvSpPr>
        <p:spPr>
          <a:xfrm>
            <a:off x="506064" y="1132036"/>
            <a:ext cx="8514000" cy="531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4135120" marR="231775" lvl="0" indent="-342900" algn="just" rtl="0">
              <a:lnSpc>
                <a:spcPct val="1192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s-MX" sz="2600" dirty="0"/>
              <a:t>Los </a:t>
            </a:r>
            <a:r>
              <a:rPr lang="es-MX" sz="2600" dirty="0" err="1"/>
              <a:t>meningiomas</a:t>
            </a:r>
            <a:r>
              <a:rPr lang="es-MX" sz="2600" dirty="0"/>
              <a:t> son tumores cerebrales extra axiales de crecimiento lento que surgen de las células aracnoideas </a:t>
            </a:r>
            <a:endParaRPr dirty="0"/>
          </a:p>
          <a:p>
            <a:pPr marL="4135120" marR="231775" lvl="0" indent="-342900" algn="l" rtl="0">
              <a:lnSpc>
                <a:spcPct val="119230"/>
              </a:lnSpc>
              <a:spcBef>
                <a:spcPts val="21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s-MX" sz="2600" dirty="0"/>
              <a:t>Las opciones de tratamiento incluyen la observación, la cirugía y la radioterapia </a:t>
            </a:r>
            <a:endParaRPr dirty="0"/>
          </a:p>
          <a:p>
            <a:pPr marL="4135120" marR="231775" lvl="0" indent="-342900" algn="l" rtl="0">
              <a:lnSpc>
                <a:spcPct val="119230"/>
              </a:lnSpc>
              <a:spcBef>
                <a:spcPts val="219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s-MX" sz="2600" dirty="0"/>
              <a:t>Los predictores del grado tumoral basados en imágenes pueden mejorar la toma de decisiones clínicas</a:t>
            </a:r>
            <a:endParaRPr dirty="0"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076" y="1901898"/>
            <a:ext cx="3927284" cy="43652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D5AEE44-E209-76F9-92B3-A5C7A24DF52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/>
          <p:nvPr/>
        </p:nvSpPr>
        <p:spPr>
          <a:xfrm>
            <a:off x="1524000" y="514950"/>
            <a:ext cx="72207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Módulo: Editor de segmentos 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8379"/>
            <a:ext cx="9144000" cy="461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/>
          <p:nvPr/>
        </p:nvSpPr>
        <p:spPr>
          <a:xfrm>
            <a:off x="6529575" y="2479373"/>
            <a:ext cx="2519045" cy="1061744"/>
          </a:xfrm>
          <a:custGeom>
            <a:avLst/>
            <a:gdLst/>
            <a:ahLst/>
            <a:cxnLst/>
            <a:rect l="l" t="t" r="r" b="b"/>
            <a:pathLst>
              <a:path w="2519045" h="625475" extrusionOk="0">
                <a:moveTo>
                  <a:pt x="2518829" y="0"/>
                </a:moveTo>
                <a:lnTo>
                  <a:pt x="0" y="0"/>
                </a:lnTo>
                <a:lnTo>
                  <a:pt x="0" y="625170"/>
                </a:lnTo>
                <a:lnTo>
                  <a:pt x="2518829" y="625170"/>
                </a:lnTo>
                <a:lnTo>
                  <a:pt x="2518829" y="0"/>
                </a:lnTo>
                <a:close/>
              </a:path>
            </a:pathLst>
          </a:custGeom>
          <a:solidFill>
            <a:srgbClr val="D4FDD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6608300" y="2502875"/>
            <a:ext cx="24402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le mostrará en vista previa el resultado de la segmentación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40F94E5-A38E-933C-970B-7E0CCBFFC4D7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>
            <a:spLocks noGrp="1"/>
          </p:cNvSpPr>
          <p:nvPr>
            <p:ph type="title"/>
          </p:nvPr>
        </p:nvSpPr>
        <p:spPr>
          <a:xfrm>
            <a:off x="1707594" y="486123"/>
            <a:ext cx="68580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321" name="Google Shape;3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8450"/>
            <a:ext cx="9144001" cy="459877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1"/>
          <p:cNvSpPr txBox="1"/>
          <p:nvPr/>
        </p:nvSpPr>
        <p:spPr>
          <a:xfrm>
            <a:off x="2460150" y="4096925"/>
            <a:ext cx="1937700" cy="12627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1440" marR="112395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en Aplicar para aceptar el resultado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1842049" y="3546026"/>
            <a:ext cx="1608156" cy="448246"/>
          </a:xfrm>
          <a:custGeom>
            <a:avLst/>
            <a:gdLst/>
            <a:ahLst/>
            <a:cxnLst/>
            <a:rect l="l" t="t" r="r" b="b"/>
            <a:pathLst>
              <a:path w="1767204" h="574675" extrusionOk="0">
                <a:moveTo>
                  <a:pt x="0" y="287301"/>
                </a:moveTo>
                <a:lnTo>
                  <a:pt x="10500" y="242869"/>
                </a:lnTo>
                <a:lnTo>
                  <a:pt x="40953" y="200582"/>
                </a:lnTo>
                <a:lnTo>
                  <a:pt x="89787" y="160953"/>
                </a:lnTo>
                <a:lnTo>
                  <a:pt x="155433" y="124492"/>
                </a:lnTo>
                <a:lnTo>
                  <a:pt x="194068" y="107609"/>
                </a:lnTo>
                <a:lnTo>
                  <a:pt x="236317" y="91709"/>
                </a:lnTo>
                <a:lnTo>
                  <a:pt x="281984" y="76857"/>
                </a:lnTo>
                <a:lnTo>
                  <a:pt x="330870" y="63116"/>
                </a:lnTo>
                <a:lnTo>
                  <a:pt x="382782" y="50551"/>
                </a:lnTo>
                <a:lnTo>
                  <a:pt x="437521" y="39225"/>
                </a:lnTo>
                <a:lnTo>
                  <a:pt x="494892" y="29201"/>
                </a:lnTo>
                <a:lnTo>
                  <a:pt x="554697" y="20545"/>
                </a:lnTo>
                <a:lnTo>
                  <a:pt x="616742" y="13319"/>
                </a:lnTo>
                <a:lnTo>
                  <a:pt x="680829" y="7587"/>
                </a:lnTo>
                <a:lnTo>
                  <a:pt x="746762" y="3414"/>
                </a:lnTo>
                <a:lnTo>
                  <a:pt x="814344" y="864"/>
                </a:lnTo>
                <a:lnTo>
                  <a:pt x="883380" y="0"/>
                </a:lnTo>
                <a:lnTo>
                  <a:pt x="952415" y="864"/>
                </a:lnTo>
                <a:lnTo>
                  <a:pt x="1019998" y="3414"/>
                </a:lnTo>
                <a:lnTo>
                  <a:pt x="1085931" y="7587"/>
                </a:lnTo>
                <a:lnTo>
                  <a:pt x="1150018" y="13319"/>
                </a:lnTo>
                <a:lnTo>
                  <a:pt x="1212062" y="20545"/>
                </a:lnTo>
                <a:lnTo>
                  <a:pt x="1271868" y="29201"/>
                </a:lnTo>
                <a:lnTo>
                  <a:pt x="1329239" y="39225"/>
                </a:lnTo>
                <a:lnTo>
                  <a:pt x="1383978" y="50551"/>
                </a:lnTo>
                <a:lnTo>
                  <a:pt x="1435889" y="63116"/>
                </a:lnTo>
                <a:lnTo>
                  <a:pt x="1484776" y="76857"/>
                </a:lnTo>
                <a:lnTo>
                  <a:pt x="1530442" y="91709"/>
                </a:lnTo>
                <a:lnTo>
                  <a:pt x="1572691" y="107609"/>
                </a:lnTo>
                <a:lnTo>
                  <a:pt x="1611327" y="124492"/>
                </a:lnTo>
                <a:lnTo>
                  <a:pt x="1646153" y="142294"/>
                </a:lnTo>
                <a:lnTo>
                  <a:pt x="1703589" y="180404"/>
                </a:lnTo>
                <a:lnTo>
                  <a:pt x="1743429" y="221425"/>
                </a:lnTo>
                <a:lnTo>
                  <a:pt x="1764102" y="264849"/>
                </a:lnTo>
                <a:lnTo>
                  <a:pt x="1766760" y="287301"/>
                </a:lnTo>
                <a:lnTo>
                  <a:pt x="1764102" y="309753"/>
                </a:lnTo>
                <a:lnTo>
                  <a:pt x="1743429" y="353177"/>
                </a:lnTo>
                <a:lnTo>
                  <a:pt x="1703589" y="394198"/>
                </a:lnTo>
                <a:lnTo>
                  <a:pt x="1646153" y="432307"/>
                </a:lnTo>
                <a:lnTo>
                  <a:pt x="1611327" y="450110"/>
                </a:lnTo>
                <a:lnTo>
                  <a:pt x="1572691" y="466993"/>
                </a:lnTo>
                <a:lnTo>
                  <a:pt x="1530442" y="482893"/>
                </a:lnTo>
                <a:lnTo>
                  <a:pt x="1484776" y="497745"/>
                </a:lnTo>
                <a:lnTo>
                  <a:pt x="1435889" y="511485"/>
                </a:lnTo>
                <a:lnTo>
                  <a:pt x="1383978" y="524051"/>
                </a:lnTo>
                <a:lnTo>
                  <a:pt x="1329239" y="535377"/>
                </a:lnTo>
                <a:lnTo>
                  <a:pt x="1271868" y="545401"/>
                </a:lnTo>
                <a:lnTo>
                  <a:pt x="1212062" y="554057"/>
                </a:lnTo>
                <a:lnTo>
                  <a:pt x="1150018" y="561283"/>
                </a:lnTo>
                <a:lnTo>
                  <a:pt x="1085931" y="567015"/>
                </a:lnTo>
                <a:lnTo>
                  <a:pt x="1019998" y="571187"/>
                </a:lnTo>
                <a:lnTo>
                  <a:pt x="952415" y="573738"/>
                </a:lnTo>
                <a:lnTo>
                  <a:pt x="883380" y="574602"/>
                </a:lnTo>
                <a:lnTo>
                  <a:pt x="814344" y="573738"/>
                </a:lnTo>
                <a:lnTo>
                  <a:pt x="746762" y="571187"/>
                </a:lnTo>
                <a:lnTo>
                  <a:pt x="680829" y="567015"/>
                </a:lnTo>
                <a:lnTo>
                  <a:pt x="616742" y="561283"/>
                </a:lnTo>
                <a:lnTo>
                  <a:pt x="554697" y="554057"/>
                </a:lnTo>
                <a:lnTo>
                  <a:pt x="494892" y="545401"/>
                </a:lnTo>
                <a:lnTo>
                  <a:pt x="437521" y="535377"/>
                </a:lnTo>
                <a:lnTo>
                  <a:pt x="382782" y="524051"/>
                </a:lnTo>
                <a:lnTo>
                  <a:pt x="330870" y="511485"/>
                </a:lnTo>
                <a:lnTo>
                  <a:pt x="281984" y="497745"/>
                </a:lnTo>
                <a:lnTo>
                  <a:pt x="236317" y="482893"/>
                </a:lnTo>
                <a:lnTo>
                  <a:pt x="194068" y="466993"/>
                </a:lnTo>
                <a:lnTo>
                  <a:pt x="155433" y="450110"/>
                </a:lnTo>
                <a:lnTo>
                  <a:pt x="120607" y="432307"/>
                </a:lnTo>
                <a:lnTo>
                  <a:pt x="63170" y="394198"/>
                </a:lnTo>
                <a:lnTo>
                  <a:pt x="23330" y="353177"/>
                </a:lnTo>
                <a:lnTo>
                  <a:pt x="2657" y="309753"/>
                </a:lnTo>
                <a:lnTo>
                  <a:pt x="0" y="287301"/>
                </a:lnTo>
                <a:close/>
              </a:path>
            </a:pathLst>
          </a:custGeom>
          <a:noFill/>
          <a:ln w="3275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1C8B64B2-00BE-F0D1-F1A2-0BB5540F6978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>
            <a:spLocks noGrp="1"/>
          </p:cNvSpPr>
          <p:nvPr>
            <p:ph type="title"/>
          </p:nvPr>
        </p:nvSpPr>
        <p:spPr>
          <a:xfrm>
            <a:off x="1371600" y="498150"/>
            <a:ext cx="73476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331" name="Google Shape;331;p32"/>
          <p:cNvPicPr preferRelativeResize="0"/>
          <p:nvPr/>
        </p:nvPicPr>
        <p:blipFill rotWithShape="1">
          <a:blip r:embed="rId3">
            <a:alphaModFix/>
          </a:blip>
          <a:srcRect t="5092" b="4768"/>
          <a:stretch/>
        </p:blipFill>
        <p:spPr>
          <a:xfrm>
            <a:off x="0" y="1602675"/>
            <a:ext cx="9144001" cy="46339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2"/>
          <p:cNvSpPr txBox="1"/>
          <p:nvPr/>
        </p:nvSpPr>
        <p:spPr>
          <a:xfrm>
            <a:off x="6825400" y="2104124"/>
            <a:ext cx="2079000" cy="954900"/>
          </a:xfrm>
          <a:prstGeom prst="rect">
            <a:avLst/>
          </a:prstGeom>
          <a:solidFill>
            <a:srgbClr val="D4FDD5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0805" marR="14605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le mostrará los resultados de la segmentación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F688C06D-A99C-93D0-145A-1D7083B8594C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 txBox="1">
            <a:spLocks noGrp="1"/>
          </p:cNvSpPr>
          <p:nvPr>
            <p:ph type="title"/>
          </p:nvPr>
        </p:nvSpPr>
        <p:spPr>
          <a:xfrm>
            <a:off x="1600200" y="453075"/>
            <a:ext cx="72465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 </a:t>
            </a:r>
            <a:endParaRPr/>
          </a:p>
        </p:txBody>
      </p:sp>
      <p:pic>
        <p:nvPicPr>
          <p:cNvPr id="338" name="Google Shape;3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5475"/>
            <a:ext cx="9143999" cy="458875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 txBox="1"/>
          <p:nvPr/>
        </p:nvSpPr>
        <p:spPr>
          <a:xfrm>
            <a:off x="1453364" y="2916754"/>
            <a:ext cx="1783200" cy="5907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36175" rIns="0" bIns="0" anchor="t" anchorCtr="0">
            <a:spAutoFit/>
          </a:bodyPr>
          <a:lstStyle/>
          <a:p>
            <a:pPr marL="9080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en Mostrar en 3D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1940775" y="2351226"/>
            <a:ext cx="1031875" cy="443936"/>
          </a:xfrm>
          <a:custGeom>
            <a:avLst/>
            <a:gdLst/>
            <a:ahLst/>
            <a:cxnLst/>
            <a:rect l="l" t="t" r="r" b="b"/>
            <a:pathLst>
              <a:path w="1031875" h="574675" extrusionOk="0">
                <a:moveTo>
                  <a:pt x="0" y="287301"/>
                </a:moveTo>
                <a:lnTo>
                  <a:pt x="13618" y="221425"/>
                </a:lnTo>
                <a:lnTo>
                  <a:pt x="52411" y="160953"/>
                </a:lnTo>
                <a:lnTo>
                  <a:pt x="80281" y="133282"/>
                </a:lnTo>
                <a:lnTo>
                  <a:pt x="113283" y="107609"/>
                </a:lnTo>
                <a:lnTo>
                  <a:pt x="151031" y="84148"/>
                </a:lnTo>
                <a:lnTo>
                  <a:pt x="193139" y="63116"/>
                </a:lnTo>
                <a:lnTo>
                  <a:pt x="239218" y="44729"/>
                </a:lnTo>
                <a:lnTo>
                  <a:pt x="288882" y="29201"/>
                </a:lnTo>
                <a:lnTo>
                  <a:pt x="341745" y="16749"/>
                </a:lnTo>
                <a:lnTo>
                  <a:pt x="397419" y="7587"/>
                </a:lnTo>
                <a:lnTo>
                  <a:pt x="455518" y="1932"/>
                </a:lnTo>
                <a:lnTo>
                  <a:pt x="515654" y="0"/>
                </a:lnTo>
                <a:lnTo>
                  <a:pt x="575791" y="1932"/>
                </a:lnTo>
                <a:lnTo>
                  <a:pt x="633889" y="7587"/>
                </a:lnTo>
                <a:lnTo>
                  <a:pt x="689564" y="16749"/>
                </a:lnTo>
                <a:lnTo>
                  <a:pt x="742426" y="29201"/>
                </a:lnTo>
                <a:lnTo>
                  <a:pt x="792091" y="44729"/>
                </a:lnTo>
                <a:lnTo>
                  <a:pt x="838170" y="63116"/>
                </a:lnTo>
                <a:lnTo>
                  <a:pt x="880277" y="84148"/>
                </a:lnTo>
                <a:lnTo>
                  <a:pt x="918026" y="107609"/>
                </a:lnTo>
                <a:lnTo>
                  <a:pt x="951028" y="133282"/>
                </a:lnTo>
                <a:lnTo>
                  <a:pt x="978898" y="160953"/>
                </a:lnTo>
                <a:lnTo>
                  <a:pt x="1017690" y="221425"/>
                </a:lnTo>
                <a:lnTo>
                  <a:pt x="1031309" y="287301"/>
                </a:lnTo>
                <a:lnTo>
                  <a:pt x="1027840" y="320806"/>
                </a:lnTo>
                <a:lnTo>
                  <a:pt x="1001247" y="384196"/>
                </a:lnTo>
                <a:lnTo>
                  <a:pt x="951028" y="441320"/>
                </a:lnTo>
                <a:lnTo>
                  <a:pt x="918026" y="466993"/>
                </a:lnTo>
                <a:lnTo>
                  <a:pt x="880277" y="490454"/>
                </a:lnTo>
                <a:lnTo>
                  <a:pt x="838170" y="511485"/>
                </a:lnTo>
                <a:lnTo>
                  <a:pt x="792091" y="529873"/>
                </a:lnTo>
                <a:lnTo>
                  <a:pt x="742426" y="545401"/>
                </a:lnTo>
                <a:lnTo>
                  <a:pt x="689564" y="557853"/>
                </a:lnTo>
                <a:lnTo>
                  <a:pt x="633889" y="567014"/>
                </a:lnTo>
                <a:lnTo>
                  <a:pt x="575791" y="572669"/>
                </a:lnTo>
                <a:lnTo>
                  <a:pt x="515654" y="574602"/>
                </a:lnTo>
                <a:lnTo>
                  <a:pt x="455518" y="572669"/>
                </a:lnTo>
                <a:lnTo>
                  <a:pt x="397419" y="567014"/>
                </a:lnTo>
                <a:lnTo>
                  <a:pt x="341745" y="557853"/>
                </a:lnTo>
                <a:lnTo>
                  <a:pt x="288882" y="545401"/>
                </a:lnTo>
                <a:lnTo>
                  <a:pt x="239218" y="529873"/>
                </a:lnTo>
                <a:lnTo>
                  <a:pt x="193139" y="511485"/>
                </a:lnTo>
                <a:lnTo>
                  <a:pt x="151031" y="490454"/>
                </a:lnTo>
                <a:lnTo>
                  <a:pt x="113283" y="466993"/>
                </a:lnTo>
                <a:lnTo>
                  <a:pt x="80281" y="441320"/>
                </a:lnTo>
                <a:lnTo>
                  <a:pt x="52411" y="413649"/>
                </a:lnTo>
                <a:lnTo>
                  <a:pt x="13618" y="353177"/>
                </a:lnTo>
                <a:lnTo>
                  <a:pt x="0" y="287301"/>
                </a:lnTo>
                <a:close/>
              </a:path>
            </a:pathLst>
          </a:custGeom>
          <a:noFill/>
          <a:ln w="3275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10D06AF5-9F43-808D-797C-513AAC6BDCC7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"/>
          <p:cNvSpPr txBox="1">
            <a:spLocks noGrp="1"/>
          </p:cNvSpPr>
          <p:nvPr>
            <p:ph type="title"/>
          </p:nvPr>
        </p:nvSpPr>
        <p:spPr>
          <a:xfrm>
            <a:off x="1371600" y="453068"/>
            <a:ext cx="70865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347" name="Google Shape;3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5400"/>
            <a:ext cx="9143999" cy="461555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4"/>
          <p:cNvSpPr/>
          <p:nvPr/>
        </p:nvSpPr>
        <p:spPr>
          <a:xfrm>
            <a:off x="6445075" y="3113949"/>
            <a:ext cx="2677159" cy="1022652"/>
          </a:xfrm>
          <a:custGeom>
            <a:avLst/>
            <a:gdLst/>
            <a:ahLst/>
            <a:cxnLst/>
            <a:rect l="l" t="t" r="r" b="b"/>
            <a:pathLst>
              <a:path w="2677159" h="625475" extrusionOk="0">
                <a:moveTo>
                  <a:pt x="2676994" y="0"/>
                </a:moveTo>
                <a:lnTo>
                  <a:pt x="0" y="0"/>
                </a:lnTo>
                <a:lnTo>
                  <a:pt x="0" y="625170"/>
                </a:lnTo>
                <a:lnTo>
                  <a:pt x="2676994" y="625170"/>
                </a:lnTo>
                <a:lnTo>
                  <a:pt x="2676994" y="0"/>
                </a:lnTo>
                <a:close/>
              </a:path>
            </a:pathLst>
          </a:custGeom>
          <a:solidFill>
            <a:srgbClr val="D4FDD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6445075" y="3113950"/>
            <a:ext cx="24486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marR="508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le mostrará el resultado de la segmentación en 3D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DC9F24A2-1F04-60B6-A070-5FB82C755397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 txBox="1">
            <a:spLocks noGrp="1"/>
          </p:cNvSpPr>
          <p:nvPr>
            <p:ph type="title"/>
          </p:nvPr>
        </p:nvSpPr>
        <p:spPr>
          <a:xfrm>
            <a:off x="1447800" y="453068"/>
            <a:ext cx="73151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pic>
        <p:nvPicPr>
          <p:cNvPr id="356" name="Google Shape;3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7367"/>
            <a:ext cx="9144001" cy="514095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5"/>
          <p:cNvSpPr txBox="1"/>
          <p:nvPr/>
        </p:nvSpPr>
        <p:spPr>
          <a:xfrm>
            <a:off x="1887790" y="2019240"/>
            <a:ext cx="1945173" cy="677088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1440" marR="14605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menú 3D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43DC63B8-82F1-BB9A-0F89-593919D089D1}"/>
              </a:ext>
            </a:extLst>
          </p:cNvPr>
          <p:cNvSpPr txBox="1"/>
          <p:nvPr/>
        </p:nvSpPr>
        <p:spPr>
          <a:xfrm>
            <a:off x="3450205" y="6632995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/>
          </a:blip>
          <a:srcRect t="5107" b="9626"/>
          <a:stretch/>
        </p:blipFill>
        <p:spPr>
          <a:xfrm>
            <a:off x="0" y="1344075"/>
            <a:ext cx="9144001" cy="438380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1447800" y="453068"/>
            <a:ext cx="71628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sp>
        <p:nvSpPr>
          <p:cNvPr id="365" name="Google Shape;365;p36"/>
          <p:cNvSpPr txBox="1"/>
          <p:nvPr/>
        </p:nvSpPr>
        <p:spPr>
          <a:xfrm>
            <a:off x="1896732" y="3622201"/>
            <a:ext cx="1905000" cy="18996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91440" marR="111760" lvl="0" indent="0" algn="l" rtl="0">
              <a:lnSpc>
                <a:spcPct val="95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de Tijeras para quitar las secciones segmentadas que no son parte del tumor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C93595B0-F90C-32F0-0495-9167A1C2DEB3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1143001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7"/>
          <p:cNvSpPr txBox="1">
            <a:spLocks noGrp="1"/>
          </p:cNvSpPr>
          <p:nvPr>
            <p:ph type="title"/>
          </p:nvPr>
        </p:nvSpPr>
        <p:spPr>
          <a:xfrm>
            <a:off x="1676400" y="514111"/>
            <a:ext cx="68579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sp>
        <p:nvSpPr>
          <p:cNvPr id="373" name="Google Shape;373;p37"/>
          <p:cNvSpPr txBox="1"/>
          <p:nvPr/>
        </p:nvSpPr>
        <p:spPr>
          <a:xfrm>
            <a:off x="1988807" y="2562351"/>
            <a:ext cx="2128520" cy="1680845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1440" marR="99060" lvl="0" indent="0" algn="l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de Tijeras para quitar las secciones segmentadas que no son parte del tumor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6882" y="1379982"/>
            <a:ext cx="5027117" cy="524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7CA9521C-4A7B-1D0F-510C-42AA0481489E}"/>
              </a:ext>
            </a:extLst>
          </p:cNvPr>
          <p:cNvSpPr txBox="1"/>
          <p:nvPr/>
        </p:nvSpPr>
        <p:spPr>
          <a:xfrm>
            <a:off x="3412627" y="6627443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8075"/>
            <a:ext cx="9144001" cy="434691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8"/>
          <p:cNvSpPr txBox="1">
            <a:spLocks noGrp="1"/>
          </p:cNvSpPr>
          <p:nvPr>
            <p:ph type="title"/>
          </p:nvPr>
        </p:nvSpPr>
        <p:spPr>
          <a:xfrm>
            <a:off x="1447800" y="453068"/>
            <a:ext cx="68579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Módulo: Editor de segmentos</a:t>
            </a:r>
            <a:endParaRPr/>
          </a:p>
        </p:txBody>
      </p:sp>
      <p:sp>
        <p:nvSpPr>
          <p:cNvPr id="383" name="Google Shape;383;p38"/>
          <p:cNvSpPr txBox="1"/>
          <p:nvPr/>
        </p:nvSpPr>
        <p:spPr>
          <a:xfrm>
            <a:off x="1671282" y="3409001"/>
            <a:ext cx="2189400" cy="16281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1440" marR="160020" lvl="0" indent="0" algn="l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herramienta de Tijeras para quitar las secciones segmentadas que no son parte del tumor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9A7B9C48-376D-7593-523C-26AD01DCEAF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>
            <a:spLocks noGrp="1"/>
          </p:cNvSpPr>
          <p:nvPr>
            <p:ph type="title"/>
          </p:nvPr>
        </p:nvSpPr>
        <p:spPr>
          <a:xfrm>
            <a:off x="5315815" y="2290036"/>
            <a:ext cx="3573779" cy="100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/>
              <a:t>Parte 3: Cálculo del volumen tumoral</a:t>
            </a:r>
            <a:endParaRPr sz="3200"/>
          </a:p>
        </p:txBody>
      </p:sp>
      <p:pic>
        <p:nvPicPr>
          <p:cNvPr id="390" name="Google Shape;39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0594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2DF89B60-3A75-4BD5-4010-FB6CF541144F}"/>
              </a:ext>
            </a:extLst>
          </p:cNvPr>
          <p:cNvSpPr txBox="1"/>
          <p:nvPr/>
        </p:nvSpPr>
        <p:spPr>
          <a:xfrm>
            <a:off x="5905306" y="6432579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7323" y="1559928"/>
            <a:ext cx="1529618" cy="17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5041650" y="268708"/>
            <a:ext cx="37236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Objetivo general</a:t>
            </a:r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317424" y="1977370"/>
            <a:ext cx="85140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375" rIns="0" bIns="0" anchor="t" anchorCtr="0">
            <a:spAutoFit/>
          </a:bodyPr>
          <a:lstStyle/>
          <a:p>
            <a:pPr marL="4221480" marR="5080" lvl="0" indent="0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Este tutorial es una introducción a los principios de imágenes fenotípicas  para la caracterización de tumores utilizando la plataforma 3D Slicer.</a:t>
            </a: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460476" y="1559923"/>
            <a:ext cx="3557357" cy="4159456"/>
            <a:chOff x="460476" y="1559923"/>
            <a:chExt cx="3557357" cy="4159456"/>
          </a:xfrm>
        </p:grpSpPr>
        <p:pic>
          <p:nvPicPr>
            <p:cNvPr id="79" name="Google Shape;79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0476" y="1559923"/>
              <a:ext cx="1845814" cy="1845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7545" y="3405746"/>
              <a:ext cx="2214762" cy="20883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4"/>
            <p:cNvSpPr/>
            <p:nvPr/>
          </p:nvSpPr>
          <p:spPr>
            <a:xfrm>
              <a:off x="544852" y="3393047"/>
              <a:ext cx="2239645" cy="2113280"/>
            </a:xfrm>
            <a:custGeom>
              <a:avLst/>
              <a:gdLst/>
              <a:ahLst/>
              <a:cxnLst/>
              <a:rect l="l" t="t" r="r" b="b"/>
              <a:pathLst>
                <a:path w="2239645" h="2113279" extrusionOk="0">
                  <a:moveTo>
                    <a:pt x="0" y="0"/>
                  </a:moveTo>
                  <a:lnTo>
                    <a:pt x="2239216" y="0"/>
                  </a:lnTo>
                  <a:lnTo>
                    <a:pt x="2239216" y="2112678"/>
                  </a:lnTo>
                  <a:lnTo>
                    <a:pt x="0" y="211267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75" cap="flat" cmpd="sng">
              <a:solidFill>
                <a:srgbClr val="008F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" name="Google Shape;82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91423" y="3650360"/>
              <a:ext cx="1526410" cy="2069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4DF47805-0B83-44E4-7918-8F65A21DA30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"/>
          <p:cNvSpPr txBox="1">
            <a:spLocks noGrp="1"/>
          </p:cNvSpPr>
          <p:nvPr>
            <p:ph type="title"/>
          </p:nvPr>
        </p:nvSpPr>
        <p:spPr>
          <a:xfrm>
            <a:off x="3200400" y="388232"/>
            <a:ext cx="41567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Medidas 3D</a:t>
            </a:r>
            <a:endParaRPr/>
          </a:p>
        </p:txBody>
      </p:sp>
      <p:sp>
        <p:nvSpPr>
          <p:cNvPr id="396" name="Google Shape;396;p40"/>
          <p:cNvSpPr txBox="1">
            <a:spLocks noGrp="1"/>
          </p:cNvSpPr>
          <p:nvPr>
            <p:ph type="body" idx="1"/>
          </p:nvPr>
        </p:nvSpPr>
        <p:spPr>
          <a:xfrm>
            <a:off x="314936" y="1633220"/>
            <a:ext cx="8514126" cy="216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4236085" marR="5080" lvl="0" indent="0" algn="l" rtl="0">
              <a:lnSpc>
                <a:spcPct val="99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En esta sección se muestra cómo calcular el volumen del tumor segmentado utilizando el módulo Estadísticas del segmento</a:t>
            </a:r>
            <a:endParaRPr/>
          </a:p>
        </p:txBody>
      </p:sp>
      <p:pic>
        <p:nvPicPr>
          <p:cNvPr id="397" name="Google Shape;39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92" y="1600200"/>
            <a:ext cx="4083806" cy="37812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D9D90088-6684-FD7E-B932-177328964B4D}"/>
              </a:ext>
            </a:extLst>
          </p:cNvPr>
          <p:cNvSpPr txBox="1"/>
          <p:nvPr/>
        </p:nvSpPr>
        <p:spPr>
          <a:xfrm>
            <a:off x="3575465" y="6488632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1"/>
          <p:cNvPicPr preferRelativeResize="0"/>
          <p:nvPr/>
        </p:nvPicPr>
        <p:blipFill rotWithShape="1">
          <a:blip r:embed="rId3">
            <a:alphaModFix/>
          </a:blip>
          <a:srcRect b="9796"/>
          <a:stretch/>
        </p:blipFill>
        <p:spPr>
          <a:xfrm>
            <a:off x="2475" y="1306275"/>
            <a:ext cx="9144001" cy="463734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/>
          <p:nvPr/>
        </p:nvSpPr>
        <p:spPr>
          <a:xfrm>
            <a:off x="2608681" y="4150626"/>
            <a:ext cx="1983000" cy="13737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90805" marR="105410" lvl="0" indent="0" algn="l" rtl="0">
              <a:lnSpc>
                <a:spcPct val="95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módulo Estática del segmento en la categoría Cuantificación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1"/>
          <p:cNvSpPr txBox="1">
            <a:spLocks noGrp="1"/>
          </p:cNvSpPr>
          <p:nvPr>
            <p:ph type="title"/>
          </p:nvPr>
        </p:nvSpPr>
        <p:spPr>
          <a:xfrm>
            <a:off x="2438400" y="463954"/>
            <a:ext cx="49822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Medidas del tumor</a:t>
            </a:r>
            <a:endParaRPr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EC24D5A-B299-BE78-9864-C66C3CCF3BDD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6800"/>
            <a:ext cx="9144001" cy="436448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2"/>
          <p:cNvSpPr txBox="1"/>
          <p:nvPr/>
        </p:nvSpPr>
        <p:spPr>
          <a:xfrm>
            <a:off x="2699700" y="2083700"/>
            <a:ext cx="3744600" cy="13248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0805" marR="7874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segmento llamado Segmentación. </a:t>
            </a:r>
            <a:endParaRPr/>
          </a:p>
          <a:p>
            <a:pPr marL="90805" marR="78740" lvl="0" indent="0" algn="l" rtl="0">
              <a:lnSpc>
                <a:spcPct val="111111"/>
              </a:lnSpc>
              <a:spcBef>
                <a:spcPts val="484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Volumen escalar Meningioma </a:t>
            </a:r>
            <a:endParaRPr/>
          </a:p>
        </p:txBody>
      </p:sp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2083937" y="498158"/>
            <a:ext cx="49822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Medidas del tumor</a:t>
            </a:r>
            <a:endParaRPr/>
          </a:p>
        </p:txBody>
      </p:sp>
      <p:sp>
        <p:nvSpPr>
          <p:cNvPr id="415" name="Google Shape;415;p42"/>
          <p:cNvSpPr/>
          <p:nvPr/>
        </p:nvSpPr>
        <p:spPr>
          <a:xfrm>
            <a:off x="-47625" y="2231575"/>
            <a:ext cx="1343075" cy="645073"/>
          </a:xfrm>
          <a:custGeom>
            <a:avLst/>
            <a:gdLst/>
            <a:ahLst/>
            <a:cxnLst/>
            <a:rect l="l" t="t" r="r" b="b"/>
            <a:pathLst>
              <a:path w="1767204" h="574675" extrusionOk="0">
                <a:moveTo>
                  <a:pt x="0" y="287301"/>
                </a:moveTo>
                <a:lnTo>
                  <a:pt x="10500" y="242869"/>
                </a:lnTo>
                <a:lnTo>
                  <a:pt x="40953" y="200582"/>
                </a:lnTo>
                <a:lnTo>
                  <a:pt x="89787" y="160953"/>
                </a:lnTo>
                <a:lnTo>
                  <a:pt x="155433" y="124492"/>
                </a:lnTo>
                <a:lnTo>
                  <a:pt x="194068" y="107609"/>
                </a:lnTo>
                <a:lnTo>
                  <a:pt x="236317" y="91709"/>
                </a:lnTo>
                <a:lnTo>
                  <a:pt x="281984" y="76857"/>
                </a:lnTo>
                <a:lnTo>
                  <a:pt x="330870" y="63116"/>
                </a:lnTo>
                <a:lnTo>
                  <a:pt x="382782" y="50551"/>
                </a:lnTo>
                <a:lnTo>
                  <a:pt x="437521" y="39225"/>
                </a:lnTo>
                <a:lnTo>
                  <a:pt x="494892" y="29201"/>
                </a:lnTo>
                <a:lnTo>
                  <a:pt x="554697" y="20545"/>
                </a:lnTo>
                <a:lnTo>
                  <a:pt x="616742" y="13319"/>
                </a:lnTo>
                <a:lnTo>
                  <a:pt x="680829" y="7587"/>
                </a:lnTo>
                <a:lnTo>
                  <a:pt x="746762" y="3414"/>
                </a:lnTo>
                <a:lnTo>
                  <a:pt x="814344" y="864"/>
                </a:lnTo>
                <a:lnTo>
                  <a:pt x="883380" y="0"/>
                </a:lnTo>
                <a:lnTo>
                  <a:pt x="952415" y="864"/>
                </a:lnTo>
                <a:lnTo>
                  <a:pt x="1019998" y="3414"/>
                </a:lnTo>
                <a:lnTo>
                  <a:pt x="1085931" y="7587"/>
                </a:lnTo>
                <a:lnTo>
                  <a:pt x="1150018" y="13319"/>
                </a:lnTo>
                <a:lnTo>
                  <a:pt x="1212062" y="20545"/>
                </a:lnTo>
                <a:lnTo>
                  <a:pt x="1271868" y="29201"/>
                </a:lnTo>
                <a:lnTo>
                  <a:pt x="1329239" y="39225"/>
                </a:lnTo>
                <a:lnTo>
                  <a:pt x="1383978" y="50551"/>
                </a:lnTo>
                <a:lnTo>
                  <a:pt x="1435889" y="63116"/>
                </a:lnTo>
                <a:lnTo>
                  <a:pt x="1484776" y="76857"/>
                </a:lnTo>
                <a:lnTo>
                  <a:pt x="1530442" y="91709"/>
                </a:lnTo>
                <a:lnTo>
                  <a:pt x="1572691" y="107609"/>
                </a:lnTo>
                <a:lnTo>
                  <a:pt x="1611327" y="124492"/>
                </a:lnTo>
                <a:lnTo>
                  <a:pt x="1646153" y="142294"/>
                </a:lnTo>
                <a:lnTo>
                  <a:pt x="1703589" y="180404"/>
                </a:lnTo>
                <a:lnTo>
                  <a:pt x="1743429" y="221425"/>
                </a:lnTo>
                <a:lnTo>
                  <a:pt x="1764102" y="264849"/>
                </a:lnTo>
                <a:lnTo>
                  <a:pt x="1766760" y="287301"/>
                </a:lnTo>
                <a:lnTo>
                  <a:pt x="1764102" y="309753"/>
                </a:lnTo>
                <a:lnTo>
                  <a:pt x="1743429" y="353177"/>
                </a:lnTo>
                <a:lnTo>
                  <a:pt x="1703589" y="394198"/>
                </a:lnTo>
                <a:lnTo>
                  <a:pt x="1646153" y="432307"/>
                </a:lnTo>
                <a:lnTo>
                  <a:pt x="1611327" y="450110"/>
                </a:lnTo>
                <a:lnTo>
                  <a:pt x="1572691" y="466993"/>
                </a:lnTo>
                <a:lnTo>
                  <a:pt x="1530442" y="482893"/>
                </a:lnTo>
                <a:lnTo>
                  <a:pt x="1484776" y="497745"/>
                </a:lnTo>
                <a:lnTo>
                  <a:pt x="1435889" y="511485"/>
                </a:lnTo>
                <a:lnTo>
                  <a:pt x="1383978" y="524051"/>
                </a:lnTo>
                <a:lnTo>
                  <a:pt x="1329239" y="535377"/>
                </a:lnTo>
                <a:lnTo>
                  <a:pt x="1271868" y="545401"/>
                </a:lnTo>
                <a:lnTo>
                  <a:pt x="1212062" y="554057"/>
                </a:lnTo>
                <a:lnTo>
                  <a:pt x="1150018" y="561283"/>
                </a:lnTo>
                <a:lnTo>
                  <a:pt x="1085931" y="567015"/>
                </a:lnTo>
                <a:lnTo>
                  <a:pt x="1019998" y="571187"/>
                </a:lnTo>
                <a:lnTo>
                  <a:pt x="952415" y="573738"/>
                </a:lnTo>
                <a:lnTo>
                  <a:pt x="883380" y="574602"/>
                </a:lnTo>
                <a:lnTo>
                  <a:pt x="814344" y="573738"/>
                </a:lnTo>
                <a:lnTo>
                  <a:pt x="746762" y="571187"/>
                </a:lnTo>
                <a:lnTo>
                  <a:pt x="680829" y="567015"/>
                </a:lnTo>
                <a:lnTo>
                  <a:pt x="616742" y="561283"/>
                </a:lnTo>
                <a:lnTo>
                  <a:pt x="554697" y="554057"/>
                </a:lnTo>
                <a:lnTo>
                  <a:pt x="494892" y="545401"/>
                </a:lnTo>
                <a:lnTo>
                  <a:pt x="437521" y="535377"/>
                </a:lnTo>
                <a:lnTo>
                  <a:pt x="382782" y="524051"/>
                </a:lnTo>
                <a:lnTo>
                  <a:pt x="330870" y="511485"/>
                </a:lnTo>
                <a:lnTo>
                  <a:pt x="281984" y="497745"/>
                </a:lnTo>
                <a:lnTo>
                  <a:pt x="236317" y="482893"/>
                </a:lnTo>
                <a:lnTo>
                  <a:pt x="194068" y="466993"/>
                </a:lnTo>
                <a:lnTo>
                  <a:pt x="155433" y="450110"/>
                </a:lnTo>
                <a:lnTo>
                  <a:pt x="120607" y="432307"/>
                </a:lnTo>
                <a:lnTo>
                  <a:pt x="63170" y="394198"/>
                </a:lnTo>
                <a:lnTo>
                  <a:pt x="23330" y="353177"/>
                </a:lnTo>
                <a:lnTo>
                  <a:pt x="2657" y="309753"/>
                </a:lnTo>
                <a:lnTo>
                  <a:pt x="0" y="287301"/>
                </a:lnTo>
                <a:close/>
              </a:path>
            </a:pathLst>
          </a:custGeom>
          <a:noFill/>
          <a:ln w="3275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ECC2B6F-CB41-E5C6-5EAB-A8637A4FA193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311675"/>
            <a:ext cx="9143999" cy="436100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 txBox="1"/>
          <p:nvPr/>
        </p:nvSpPr>
        <p:spPr>
          <a:xfrm>
            <a:off x="2083920" y="4020754"/>
            <a:ext cx="2328600" cy="1365300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90805" marR="408305" lvl="0" indent="0" algn="l" rtl="0">
              <a:lnSpc>
                <a:spcPct val="9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Seleccione el menú Convencional y dé clic en </a:t>
            </a:r>
            <a:r>
              <a:rPr lang="es-MX" sz="1800">
                <a:latin typeface="Raleway"/>
                <a:ea typeface="Raleway"/>
                <a:cs typeface="Raleway"/>
                <a:sym typeface="Raleway"/>
              </a:rPr>
              <a:t>Solicitar</a:t>
            </a:r>
            <a:r>
              <a:rPr lang="es-MX" sz="1800" b="0" i="0" u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3"/>
          <p:cNvSpPr txBox="1">
            <a:spLocks noGrp="1"/>
          </p:cNvSpPr>
          <p:nvPr>
            <p:ph type="title"/>
          </p:nvPr>
        </p:nvSpPr>
        <p:spPr>
          <a:xfrm>
            <a:off x="2083937" y="505998"/>
            <a:ext cx="49822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Medidas del tumor</a:t>
            </a:r>
            <a:endParaRPr/>
          </a:p>
        </p:txBody>
      </p:sp>
      <p:sp>
        <p:nvSpPr>
          <p:cNvPr id="423" name="Google Shape;423;p43"/>
          <p:cNvSpPr/>
          <p:nvPr/>
        </p:nvSpPr>
        <p:spPr>
          <a:xfrm>
            <a:off x="1192725" y="3333250"/>
            <a:ext cx="1031875" cy="373539"/>
          </a:xfrm>
          <a:custGeom>
            <a:avLst/>
            <a:gdLst/>
            <a:ahLst/>
            <a:cxnLst/>
            <a:rect l="l" t="t" r="r" b="b"/>
            <a:pathLst>
              <a:path w="1031875" h="574675" extrusionOk="0">
                <a:moveTo>
                  <a:pt x="0" y="287301"/>
                </a:moveTo>
                <a:lnTo>
                  <a:pt x="13618" y="221425"/>
                </a:lnTo>
                <a:lnTo>
                  <a:pt x="52411" y="160953"/>
                </a:lnTo>
                <a:lnTo>
                  <a:pt x="80281" y="133282"/>
                </a:lnTo>
                <a:lnTo>
                  <a:pt x="113283" y="107609"/>
                </a:lnTo>
                <a:lnTo>
                  <a:pt x="151031" y="84148"/>
                </a:lnTo>
                <a:lnTo>
                  <a:pt x="193139" y="63116"/>
                </a:lnTo>
                <a:lnTo>
                  <a:pt x="239218" y="44729"/>
                </a:lnTo>
                <a:lnTo>
                  <a:pt x="288882" y="29201"/>
                </a:lnTo>
                <a:lnTo>
                  <a:pt x="341745" y="16749"/>
                </a:lnTo>
                <a:lnTo>
                  <a:pt x="397419" y="7587"/>
                </a:lnTo>
                <a:lnTo>
                  <a:pt x="455518" y="1932"/>
                </a:lnTo>
                <a:lnTo>
                  <a:pt x="515654" y="0"/>
                </a:lnTo>
                <a:lnTo>
                  <a:pt x="575791" y="1932"/>
                </a:lnTo>
                <a:lnTo>
                  <a:pt x="633889" y="7587"/>
                </a:lnTo>
                <a:lnTo>
                  <a:pt x="689564" y="16749"/>
                </a:lnTo>
                <a:lnTo>
                  <a:pt x="742426" y="29201"/>
                </a:lnTo>
                <a:lnTo>
                  <a:pt x="792091" y="44729"/>
                </a:lnTo>
                <a:lnTo>
                  <a:pt x="838170" y="63116"/>
                </a:lnTo>
                <a:lnTo>
                  <a:pt x="880277" y="84148"/>
                </a:lnTo>
                <a:lnTo>
                  <a:pt x="918026" y="107609"/>
                </a:lnTo>
                <a:lnTo>
                  <a:pt x="951028" y="133282"/>
                </a:lnTo>
                <a:lnTo>
                  <a:pt x="978898" y="160953"/>
                </a:lnTo>
                <a:lnTo>
                  <a:pt x="1017690" y="221425"/>
                </a:lnTo>
                <a:lnTo>
                  <a:pt x="1031309" y="287301"/>
                </a:lnTo>
                <a:lnTo>
                  <a:pt x="1027840" y="320806"/>
                </a:lnTo>
                <a:lnTo>
                  <a:pt x="1001247" y="384196"/>
                </a:lnTo>
                <a:lnTo>
                  <a:pt x="951028" y="441320"/>
                </a:lnTo>
                <a:lnTo>
                  <a:pt x="918026" y="466993"/>
                </a:lnTo>
                <a:lnTo>
                  <a:pt x="880277" y="490454"/>
                </a:lnTo>
                <a:lnTo>
                  <a:pt x="838170" y="511485"/>
                </a:lnTo>
                <a:lnTo>
                  <a:pt x="792091" y="529873"/>
                </a:lnTo>
                <a:lnTo>
                  <a:pt x="742426" y="545401"/>
                </a:lnTo>
                <a:lnTo>
                  <a:pt x="689564" y="557853"/>
                </a:lnTo>
                <a:lnTo>
                  <a:pt x="633889" y="567015"/>
                </a:lnTo>
                <a:lnTo>
                  <a:pt x="575791" y="572669"/>
                </a:lnTo>
                <a:lnTo>
                  <a:pt x="515654" y="574602"/>
                </a:lnTo>
                <a:lnTo>
                  <a:pt x="455518" y="572669"/>
                </a:lnTo>
                <a:lnTo>
                  <a:pt x="397419" y="567015"/>
                </a:lnTo>
                <a:lnTo>
                  <a:pt x="341745" y="557853"/>
                </a:lnTo>
                <a:lnTo>
                  <a:pt x="288882" y="545401"/>
                </a:lnTo>
                <a:lnTo>
                  <a:pt x="239218" y="529873"/>
                </a:lnTo>
                <a:lnTo>
                  <a:pt x="193139" y="511485"/>
                </a:lnTo>
                <a:lnTo>
                  <a:pt x="151031" y="490454"/>
                </a:lnTo>
                <a:lnTo>
                  <a:pt x="113283" y="466993"/>
                </a:lnTo>
                <a:lnTo>
                  <a:pt x="80281" y="441320"/>
                </a:lnTo>
                <a:lnTo>
                  <a:pt x="52411" y="413649"/>
                </a:lnTo>
                <a:lnTo>
                  <a:pt x="13618" y="353177"/>
                </a:lnTo>
                <a:lnTo>
                  <a:pt x="0" y="287301"/>
                </a:lnTo>
                <a:close/>
              </a:path>
            </a:pathLst>
          </a:custGeom>
          <a:noFill/>
          <a:ln w="32750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5865" y="1481942"/>
            <a:ext cx="652549" cy="37407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3"/>
          <p:cNvSpPr/>
          <p:nvPr/>
        </p:nvSpPr>
        <p:spPr>
          <a:xfrm>
            <a:off x="4435293" y="1642242"/>
            <a:ext cx="433705" cy="161290"/>
          </a:xfrm>
          <a:custGeom>
            <a:avLst/>
            <a:gdLst/>
            <a:ahLst/>
            <a:cxnLst/>
            <a:rect l="l" t="t" r="r" b="b"/>
            <a:pathLst>
              <a:path w="433704" h="161290" extrusionOk="0">
                <a:moveTo>
                  <a:pt x="0" y="161002"/>
                </a:moveTo>
                <a:lnTo>
                  <a:pt x="433352" y="0"/>
                </a:lnTo>
              </a:path>
            </a:pathLst>
          </a:custGeom>
          <a:noFill/>
          <a:ln w="25375" cap="flat" cmpd="sng">
            <a:solidFill>
              <a:srgbClr val="FF2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8236" y="1613316"/>
            <a:ext cx="124256" cy="1113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C06D0EAA-414D-E5CB-E965-4314BCC44EF2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0500"/>
            <a:ext cx="8991601" cy="430433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535620" y="4355604"/>
            <a:ext cx="2610000" cy="1262700"/>
          </a:xfrm>
          <a:prstGeom prst="rect">
            <a:avLst/>
          </a:prstGeom>
          <a:solidFill>
            <a:srgbClr val="D4FDD5"/>
          </a:solidFill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90805" marR="15748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despliega el volumen del tumor computarizado: 16.3234 cm3</a:t>
            </a:r>
            <a:endParaRPr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/>
          </p:nvPr>
        </p:nvSpPr>
        <p:spPr>
          <a:xfrm>
            <a:off x="2083937" y="498158"/>
            <a:ext cx="498221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Medidas del tumor</a:t>
            </a:r>
            <a:endParaRPr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60361DF2-DFD7-F5CE-53F1-EE78DBB2A244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"/>
          <p:cNvSpPr txBox="1">
            <a:spLocks noGrp="1"/>
          </p:cNvSpPr>
          <p:nvPr>
            <p:ph type="title"/>
          </p:nvPr>
        </p:nvSpPr>
        <p:spPr>
          <a:xfrm>
            <a:off x="5315815" y="2290036"/>
            <a:ext cx="3204210" cy="246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12700" marR="508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/>
              <a:t>Parte 4: Características cuantitativas de la imagen computarizada   </a:t>
            </a:r>
            <a:endParaRPr sz="3200"/>
          </a:p>
        </p:txBody>
      </p:sp>
      <p:pic>
        <p:nvPicPr>
          <p:cNvPr id="442" name="Google Shape;44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0594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F2DD0CC5-9865-D28E-70F3-054AD3D86BE3}"/>
              </a:ext>
            </a:extLst>
          </p:cNvPr>
          <p:cNvSpPr txBox="1"/>
          <p:nvPr/>
        </p:nvSpPr>
        <p:spPr>
          <a:xfrm>
            <a:off x="5611724" y="639500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>
            <a:spLocks noGrp="1"/>
          </p:cNvSpPr>
          <p:nvPr>
            <p:ph type="title"/>
          </p:nvPr>
        </p:nvSpPr>
        <p:spPr>
          <a:xfrm>
            <a:off x="2178072" y="498158"/>
            <a:ext cx="5289528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Paquete PyRadiomics </a:t>
            </a:r>
            <a:endParaRPr/>
          </a:p>
        </p:txBody>
      </p:sp>
      <p:sp>
        <p:nvSpPr>
          <p:cNvPr id="449" name="Google Shape;449;p46"/>
          <p:cNvSpPr txBox="1"/>
          <p:nvPr/>
        </p:nvSpPr>
        <p:spPr>
          <a:xfrm>
            <a:off x="1274643" y="1582420"/>
            <a:ext cx="7275830" cy="518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0" bIns="0" anchor="t" anchorCtr="0">
            <a:spAutoFit/>
          </a:bodyPr>
          <a:lstStyle/>
          <a:p>
            <a:pPr marL="355600" marR="32258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Pyradiomics</a:t>
            </a:r>
            <a:r>
              <a:rPr lang="es-MX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un paquete </a:t>
            </a:r>
            <a:r>
              <a:rPr lang="es-MX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python</a:t>
            </a:r>
            <a:r>
              <a:rPr lang="es-MX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código abierto que permite la extracción automatizada de más de 1.500 características cuánticas a partir de datos de imágenes médicas.</a:t>
            </a:r>
            <a:endParaRPr dirty="0"/>
          </a:p>
          <a:p>
            <a:pPr marL="12700" marR="32258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32258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paquete incluye herramientas de preprocesamiento y filtrado de imágenes basadas en </a:t>
            </a:r>
            <a:r>
              <a:rPr lang="es-MX" sz="2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SimpleITK</a:t>
            </a:r>
            <a:r>
              <a:rPr lang="es-MX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12700" marR="32258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32258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MX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herramientas de línea de comandos de </a:t>
            </a:r>
            <a:r>
              <a:rPr lang="es-MX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Pyradiomics</a:t>
            </a:r>
            <a:r>
              <a:rPr lang="es-MX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permiten el procesamiento por lotes.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1160780" lvl="0" indent="-127000" algn="l" rtl="0">
              <a:lnSpc>
                <a:spcPct val="240000"/>
              </a:lnSpc>
              <a:spcBef>
                <a:spcPts val="555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Arial"/>
              <a:buChar char="•"/>
            </a:pPr>
            <a:r>
              <a:rPr lang="es-MX" sz="20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https://pyradiomics.readthedocs.io </a:t>
            </a:r>
            <a:r>
              <a:rPr lang="es-MX" sz="2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0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http://www.radiomics.io/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-635" algn="l" rtl="0">
              <a:lnSpc>
                <a:spcPct val="80300"/>
              </a:lnSpc>
              <a:spcBef>
                <a:spcPts val="1190"/>
              </a:spcBef>
              <a:spcAft>
                <a:spcPts val="0"/>
              </a:spcAft>
              <a:buNone/>
            </a:pP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Griethuysen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J. J. M.,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Fedorov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Parmar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Hosny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Aucoin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Narayan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Beets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-Tan, R. G. H., Fillon-Robin, J.  C.,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Pieper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S.,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Aerts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H. J. W. L. (2017).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Computational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Radiomics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Decode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Radiographic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Cancer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MX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es-MX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77(21), e104–e107.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19" y="175413"/>
            <a:ext cx="1226334" cy="122633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6"/>
          <p:cNvSpPr txBox="1"/>
          <p:nvPr/>
        </p:nvSpPr>
        <p:spPr>
          <a:xfrm>
            <a:off x="3450205" y="6486207"/>
            <a:ext cx="2248535" cy="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All Rights Reserved </a:t>
            </a:r>
            <a:r>
              <a:rPr lang="es-MX" sz="90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2011-2019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 txBox="1">
            <a:spLocks noGrp="1"/>
          </p:cNvSpPr>
          <p:nvPr>
            <p:ph type="title"/>
          </p:nvPr>
        </p:nvSpPr>
        <p:spPr>
          <a:xfrm>
            <a:off x="3076652" y="498158"/>
            <a:ext cx="4238547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Radiómica Slicer</a:t>
            </a:r>
            <a:endParaRPr/>
          </a:p>
        </p:txBody>
      </p:sp>
      <p:sp>
        <p:nvSpPr>
          <p:cNvPr id="457" name="Google Shape;457;p47"/>
          <p:cNvSpPr txBox="1"/>
          <p:nvPr/>
        </p:nvSpPr>
        <p:spPr>
          <a:xfrm>
            <a:off x="1013922" y="5475256"/>
            <a:ext cx="7320915" cy="855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12700" marR="508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extensión Slicer Radiómica proporciona una interfaz gráfica de usuario para la biblioteca pyradiomics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8485" y="1527949"/>
            <a:ext cx="5994603" cy="39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19" y="152323"/>
            <a:ext cx="1226334" cy="122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4041" y="152323"/>
            <a:ext cx="995958" cy="1067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1FD3D399-9025-A520-B585-CCEEEC0F3D44}"/>
              </a:ext>
            </a:extLst>
          </p:cNvPr>
          <p:cNvSpPr txBox="1"/>
          <p:nvPr/>
        </p:nvSpPr>
        <p:spPr>
          <a:xfrm>
            <a:off x="3450205" y="652026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>
            <a:spLocks noGrp="1"/>
          </p:cNvSpPr>
          <p:nvPr>
            <p:ph type="title"/>
          </p:nvPr>
        </p:nvSpPr>
        <p:spPr>
          <a:xfrm>
            <a:off x="3076652" y="498158"/>
            <a:ext cx="3933747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Radiómica Slicer</a:t>
            </a:r>
            <a:endParaRPr/>
          </a:p>
        </p:txBody>
      </p:sp>
      <p:sp>
        <p:nvSpPr>
          <p:cNvPr id="467" name="Google Shape;467;p48"/>
          <p:cNvSpPr txBox="1"/>
          <p:nvPr/>
        </p:nvSpPr>
        <p:spPr>
          <a:xfrm>
            <a:off x="5480103" y="1861312"/>
            <a:ext cx="3383927" cy="259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9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Slicer Extensión radiómica permite la exploración interactiva de las características de las imágenes y la configuración de los parámetros de extracción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15" y="1714855"/>
            <a:ext cx="5156949" cy="336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19" y="152323"/>
            <a:ext cx="1226334" cy="122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4041" y="152323"/>
            <a:ext cx="995958" cy="1067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F6E5DDA-207F-1243-32A9-229AEE9368BB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 txBox="1">
            <a:spLocks noGrp="1"/>
          </p:cNvSpPr>
          <p:nvPr>
            <p:ph type="title"/>
          </p:nvPr>
        </p:nvSpPr>
        <p:spPr>
          <a:xfrm>
            <a:off x="2484620" y="498158"/>
            <a:ext cx="4456507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Módulo Radiómica</a:t>
            </a:r>
            <a:endParaRPr/>
          </a:p>
        </p:txBody>
      </p:sp>
      <p:sp>
        <p:nvSpPr>
          <p:cNvPr id="478" name="Google Shape;478;p49"/>
          <p:cNvSpPr txBox="1"/>
          <p:nvPr/>
        </p:nvSpPr>
        <p:spPr>
          <a:xfrm>
            <a:off x="3401161" y="1525181"/>
            <a:ext cx="3804920" cy="869469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91440" marR="108585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Haga clic con el botón izquierdo del mouse en el módulo Datos para visualizar la lista de módulos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49"/>
          <p:cNvGrpSpPr/>
          <p:nvPr/>
        </p:nvGrpSpPr>
        <p:grpSpPr>
          <a:xfrm>
            <a:off x="2202872" y="1138843"/>
            <a:ext cx="673330" cy="565265"/>
            <a:chOff x="2202872" y="1138843"/>
            <a:chExt cx="673330" cy="565265"/>
          </a:xfrm>
        </p:grpSpPr>
        <p:pic>
          <p:nvPicPr>
            <p:cNvPr id="480" name="Google Shape;48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02872" y="1138843"/>
              <a:ext cx="673330" cy="565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49"/>
            <p:cNvSpPr/>
            <p:nvPr/>
          </p:nvSpPr>
          <p:spPr>
            <a:xfrm>
              <a:off x="2370793" y="1279509"/>
              <a:ext cx="450215" cy="351155"/>
            </a:xfrm>
            <a:custGeom>
              <a:avLst/>
              <a:gdLst/>
              <a:ahLst/>
              <a:cxnLst/>
              <a:rect l="l" t="t" r="r" b="b"/>
              <a:pathLst>
                <a:path w="450214" h="351155" extrusionOk="0">
                  <a:moveTo>
                    <a:pt x="450023" y="350658"/>
                  </a:moveTo>
                  <a:lnTo>
                    <a:pt x="0" y="0"/>
                  </a:lnTo>
                </a:path>
              </a:pathLst>
            </a:custGeom>
            <a:noFill/>
            <a:ln w="25375" cap="flat" cmpd="sng">
              <a:solidFill>
                <a:srgbClr val="FF2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2" name="Google Shape;482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50682" y="1263839"/>
              <a:ext cx="120827" cy="1117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302DA631-AEDA-5A7E-A93C-1600C43CA788}"/>
              </a:ext>
            </a:extLst>
          </p:cNvPr>
          <p:cNvSpPr txBox="1"/>
          <p:nvPr/>
        </p:nvSpPr>
        <p:spPr>
          <a:xfrm>
            <a:off x="3450205" y="664552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1600200" y="498158"/>
            <a:ext cx="64770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Características de la imagen </a:t>
            </a: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314936" y="1633220"/>
            <a:ext cx="8514126" cy="304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3809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Las características cuantitativas derivadas de los datos de imagen que tienen el potencial de dar información clínica relevante para predecir el grado del tumor y evaluar la respuesta al tratamiento.</a:t>
            </a:r>
            <a:endParaRPr/>
          </a:p>
        </p:txBody>
      </p:sp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79625"/>
            <a:ext cx="3927284" cy="43652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27174629-BEE9-5787-BCEB-BFA6F07C375B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 txBox="1">
            <a:spLocks noGrp="1"/>
          </p:cNvSpPr>
          <p:nvPr>
            <p:ph type="title"/>
          </p:nvPr>
        </p:nvSpPr>
        <p:spPr>
          <a:xfrm>
            <a:off x="507521" y="186813"/>
            <a:ext cx="840316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Instalación del Módulo Radiómica</a:t>
            </a:r>
            <a:endParaRPr/>
          </a:p>
        </p:txBody>
      </p:sp>
      <p:sp>
        <p:nvSpPr>
          <p:cNvPr id="490" name="Google Shape;490;p50"/>
          <p:cNvSpPr/>
          <p:nvPr/>
        </p:nvSpPr>
        <p:spPr>
          <a:xfrm>
            <a:off x="2988284" y="5597550"/>
            <a:ext cx="6094095" cy="369570"/>
          </a:xfrm>
          <a:custGeom>
            <a:avLst/>
            <a:gdLst/>
            <a:ahLst/>
            <a:cxnLst/>
            <a:rect l="l" t="t" r="r" b="b"/>
            <a:pathLst>
              <a:path w="6094095" h="369570" extrusionOk="0">
                <a:moveTo>
                  <a:pt x="6094018" y="0"/>
                </a:moveTo>
                <a:lnTo>
                  <a:pt x="0" y="0"/>
                </a:lnTo>
                <a:lnTo>
                  <a:pt x="0" y="369328"/>
                </a:lnTo>
                <a:lnTo>
                  <a:pt x="6094018" y="369328"/>
                </a:lnTo>
                <a:lnTo>
                  <a:pt x="6094018" y="0"/>
                </a:lnTo>
                <a:close/>
              </a:path>
            </a:pathLst>
          </a:custGeom>
          <a:solidFill>
            <a:srgbClr val="FFD47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0"/>
          <p:cNvSpPr txBox="1"/>
          <p:nvPr/>
        </p:nvSpPr>
        <p:spPr>
          <a:xfrm>
            <a:off x="3067031" y="5630570"/>
            <a:ext cx="584836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módulo Radiómica en la categoría Informática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DFFD9735-FD43-B596-9896-04C756D95180}"/>
              </a:ext>
            </a:extLst>
          </p:cNvPr>
          <p:cNvSpPr txBox="1"/>
          <p:nvPr/>
        </p:nvSpPr>
        <p:spPr>
          <a:xfrm>
            <a:off x="3450205" y="6670573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 txBox="1">
            <a:spLocks noGrp="1"/>
          </p:cNvSpPr>
          <p:nvPr>
            <p:ph type="title"/>
          </p:nvPr>
        </p:nvSpPr>
        <p:spPr>
          <a:xfrm>
            <a:off x="795068" y="268120"/>
            <a:ext cx="784860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Instalación del Módulo Radiómica</a:t>
            </a:r>
            <a:endParaRPr/>
          </a:p>
        </p:txBody>
      </p:sp>
      <p:sp>
        <p:nvSpPr>
          <p:cNvPr id="500" name="Google Shape;500;p51"/>
          <p:cNvSpPr txBox="1"/>
          <p:nvPr/>
        </p:nvSpPr>
        <p:spPr>
          <a:xfrm>
            <a:off x="2981502" y="2486914"/>
            <a:ext cx="3919220" cy="1202893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90805" marR="27686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el volumen de imagen Meningioma </a:t>
            </a:r>
            <a:endParaRPr/>
          </a:p>
          <a:p>
            <a:pPr marL="90805" marR="276860" lvl="0" indent="0" algn="l" rtl="0">
              <a:lnSpc>
                <a:spcPct val="116666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las Regiones de entrada segmentación</a:t>
            </a:r>
            <a:endParaRPr/>
          </a:p>
        </p:txBody>
      </p:sp>
      <p:sp>
        <p:nvSpPr>
          <p:cNvPr id="501" name="Google Shape;501;p51"/>
          <p:cNvSpPr txBox="1"/>
          <p:nvPr/>
        </p:nvSpPr>
        <p:spPr>
          <a:xfrm>
            <a:off x="4060431" y="4147096"/>
            <a:ext cx="3525520" cy="869469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90805" marR="287655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la clase de características Primer orden y glcm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1"/>
          <p:cNvSpPr txBox="1"/>
          <p:nvPr/>
        </p:nvSpPr>
        <p:spPr>
          <a:xfrm>
            <a:off x="4132262" y="5790704"/>
            <a:ext cx="3557270" cy="600164"/>
          </a:xfrm>
          <a:prstGeom prst="rect">
            <a:avLst/>
          </a:prstGeom>
          <a:solidFill>
            <a:srgbClr val="FFD479"/>
          </a:solidFill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91440" marR="265430" lvl="0" indent="-634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Seleccione Tabla de salida </a:t>
            </a:r>
            <a:r>
              <a:rPr lang="es-MX" sz="18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Crear nuevo y haga clic en Aplicar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D1121034-5FD9-2B77-DFF1-55A3E0CC5FA7}"/>
              </a:ext>
            </a:extLst>
          </p:cNvPr>
          <p:cNvSpPr txBox="1"/>
          <p:nvPr/>
        </p:nvSpPr>
        <p:spPr>
          <a:xfrm>
            <a:off x="3413172" y="661824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3000"/>
            <a:ext cx="914399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 txBox="1">
            <a:spLocks noGrp="1"/>
          </p:cNvSpPr>
          <p:nvPr>
            <p:ph type="title"/>
          </p:nvPr>
        </p:nvSpPr>
        <p:spPr>
          <a:xfrm>
            <a:off x="2499861" y="435501"/>
            <a:ext cx="6397758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Cálculo de características</a:t>
            </a:r>
            <a:endParaRPr/>
          </a:p>
        </p:txBody>
      </p:sp>
      <p:sp>
        <p:nvSpPr>
          <p:cNvPr id="510" name="Google Shape;510;p52"/>
          <p:cNvSpPr txBox="1"/>
          <p:nvPr/>
        </p:nvSpPr>
        <p:spPr>
          <a:xfrm>
            <a:off x="4068152" y="3240811"/>
            <a:ext cx="2974975" cy="600164"/>
          </a:xfrm>
          <a:prstGeom prst="rect">
            <a:avLst/>
          </a:prstGeom>
          <a:solidFill>
            <a:srgbClr val="D4FDD5"/>
          </a:solidFill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90805" marR="8255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muestra el resultado del cálculo de las características</a:t>
            </a:r>
            <a:endParaRPr/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8992730-4E33-0612-3425-2E41B2F9E5D9}"/>
              </a:ext>
            </a:extLst>
          </p:cNvPr>
          <p:cNvSpPr txBox="1"/>
          <p:nvPr/>
        </p:nvSpPr>
        <p:spPr>
          <a:xfrm>
            <a:off x="3432132" y="6595418"/>
            <a:ext cx="2630465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3"/>
          <p:cNvSpPr txBox="1">
            <a:spLocks noGrp="1"/>
          </p:cNvSpPr>
          <p:nvPr>
            <p:ph type="ctrTitle"/>
          </p:nvPr>
        </p:nvSpPr>
        <p:spPr>
          <a:xfrm>
            <a:off x="895874" y="224988"/>
            <a:ext cx="7307845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587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Cálculo de características</a:t>
            </a:r>
            <a:endParaRPr/>
          </a:p>
        </p:txBody>
      </p:sp>
      <p:sp>
        <p:nvSpPr>
          <p:cNvPr id="516" name="Google Shape;516;p53"/>
          <p:cNvSpPr/>
          <p:nvPr/>
        </p:nvSpPr>
        <p:spPr>
          <a:xfrm>
            <a:off x="120764" y="2432735"/>
            <a:ext cx="3470275" cy="861772"/>
          </a:xfrm>
          <a:custGeom>
            <a:avLst/>
            <a:gdLst/>
            <a:ahLst/>
            <a:cxnLst/>
            <a:rect l="l" t="t" r="r" b="b"/>
            <a:pathLst>
              <a:path w="3470275" h="646430" extrusionOk="0">
                <a:moveTo>
                  <a:pt x="3469805" y="0"/>
                </a:moveTo>
                <a:lnTo>
                  <a:pt x="0" y="0"/>
                </a:lnTo>
                <a:lnTo>
                  <a:pt x="0" y="646328"/>
                </a:lnTo>
                <a:lnTo>
                  <a:pt x="3469805" y="646328"/>
                </a:lnTo>
                <a:lnTo>
                  <a:pt x="3469805" y="0"/>
                </a:lnTo>
                <a:close/>
              </a:path>
            </a:pathLst>
          </a:custGeom>
          <a:solidFill>
            <a:srgbClr val="D4FDD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3"/>
          <p:cNvSpPr txBox="1"/>
          <p:nvPr/>
        </p:nvSpPr>
        <p:spPr>
          <a:xfrm>
            <a:off x="199506" y="2465750"/>
            <a:ext cx="3156585" cy="86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 muestra los valores de las 18 características de la clase PrimerOrden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0914" y="1258455"/>
            <a:ext cx="5379866" cy="5107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98B53A73-9A31-7337-4F29-762F4CF243D5}"/>
              </a:ext>
            </a:extLst>
          </p:cNvPr>
          <p:cNvSpPr txBox="1"/>
          <p:nvPr/>
        </p:nvSpPr>
        <p:spPr>
          <a:xfrm>
            <a:off x="3450205" y="652026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>
            <a:spLocks noGrp="1"/>
          </p:cNvSpPr>
          <p:nvPr>
            <p:ph type="title"/>
          </p:nvPr>
        </p:nvSpPr>
        <p:spPr>
          <a:xfrm>
            <a:off x="3335235" y="498158"/>
            <a:ext cx="3252877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Conclusión</a:t>
            </a:r>
            <a:endParaRPr/>
          </a:p>
        </p:txBody>
      </p:sp>
      <p:sp>
        <p:nvSpPr>
          <p:cNvPr id="526" name="Google Shape;526;p54"/>
          <p:cNvSpPr txBox="1"/>
          <p:nvPr/>
        </p:nvSpPr>
        <p:spPr>
          <a:xfrm>
            <a:off x="535940" y="1633220"/>
            <a:ext cx="8157054" cy="4348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000" rIns="0" bIns="0" anchor="t" anchorCtr="0">
            <a:spAutoFit/>
          </a:bodyPr>
          <a:lstStyle/>
          <a:p>
            <a:pPr marL="355600" marR="5080" lvl="0" indent="-34353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 tutorial proporciona una introducción básica a las imágenes fenotípicas utilizando la extensión Slicer Radiomics.</a:t>
            </a:r>
            <a:endParaRPr/>
          </a:p>
          <a:p>
            <a:pPr marL="355600" marR="5080" lvl="0" indent="-343535" algn="l" rtl="0">
              <a:lnSpc>
                <a:spcPct val="11875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 La extensión permite el cálculo de clases de características implementadas en pyradiomics.</a:t>
            </a:r>
            <a:endParaRPr/>
          </a:p>
          <a:p>
            <a:pPr marL="355600" marR="5080" lvl="0" indent="-343535" algn="l" rtl="0">
              <a:lnSpc>
                <a:spcPct val="11875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MX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descripción de cada clase está disponible en</a:t>
            </a:r>
            <a:endParaRPr/>
          </a:p>
          <a:p>
            <a:pPr marL="12700" marR="522605" lvl="0" indent="0" algn="l" rtl="0">
              <a:lnSpc>
                <a:spcPct val="143750"/>
              </a:lnSpc>
              <a:spcBef>
                <a:spcPts val="55"/>
              </a:spcBef>
              <a:spcAft>
                <a:spcPts val="0"/>
              </a:spcAft>
              <a:buNone/>
            </a:pPr>
            <a:r>
              <a:rPr lang="es-MX" sz="3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https://pyradiomics.readthedocs.io/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0856E441-EF8B-DAEF-712D-8189FDC4B720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8AC4358-F4A0-97CA-962B-EFCF1E9A4EAC}"/>
              </a:ext>
            </a:extLst>
          </p:cNvPr>
          <p:cNvSpPr txBox="1"/>
          <p:nvPr/>
        </p:nvSpPr>
        <p:spPr>
          <a:xfrm>
            <a:off x="679618" y="1261907"/>
            <a:ext cx="8345112" cy="274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5945" marR="142240" lvl="0" indent="0" rtl="0">
              <a:lnSpc>
                <a:spcPct val="1188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sz="2800" spc="5" dirty="0">
                <a:latin typeface="Arial Black"/>
              </a:rPr>
              <a:t>Centro de Análisis de Neuroimágenes </a:t>
            </a:r>
          </a:p>
          <a:p>
            <a:pPr marL="1845945" marR="14224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US" sz="2400" spc="-35" dirty="0">
                <a:latin typeface="Calibri"/>
                <a:cs typeface="Calibri"/>
              </a:rPr>
              <a:t>La misión del Centro de Análisis de Neuroimagen (NAC, por sus siglas en inglés </a:t>
            </a:r>
            <a:r>
              <a:rPr lang="es-US" sz="2400" spc="-35" dirty="0" err="1">
                <a:latin typeface="Calibri"/>
                <a:cs typeface="Calibri"/>
              </a:rPr>
              <a:t>Neuroimage</a:t>
            </a:r>
            <a:r>
              <a:rPr lang="es-US" sz="2400" spc="-35" dirty="0">
                <a:latin typeface="Calibri"/>
                <a:cs typeface="Calibri"/>
              </a:rPr>
              <a:t> </a:t>
            </a:r>
            <a:r>
              <a:rPr lang="es-US" sz="2400" spc="-35" dirty="0" err="1">
                <a:latin typeface="Calibri"/>
                <a:cs typeface="Calibri"/>
              </a:rPr>
              <a:t>Analysis</a:t>
            </a:r>
            <a:r>
              <a:rPr lang="es-US" sz="2400" spc="-35" dirty="0">
                <a:latin typeface="Calibri"/>
                <a:cs typeface="Calibri"/>
              </a:rPr>
              <a:t> Center) (NIH P41 EB015902) es avanzar en el papel de la neuroimagen en la atención de salud</a:t>
            </a:r>
          </a:p>
        </p:txBody>
      </p:sp>
      <p:sp>
        <p:nvSpPr>
          <p:cNvPr id="531" name="Google Shape;531;p55"/>
          <p:cNvSpPr txBox="1">
            <a:spLocks noGrp="1"/>
          </p:cNvSpPr>
          <p:nvPr>
            <p:ph type="title"/>
          </p:nvPr>
        </p:nvSpPr>
        <p:spPr>
          <a:xfrm>
            <a:off x="503162" y="223838"/>
            <a:ext cx="8114745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110871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dirty="0"/>
              <a:t>         Agradecimientos: </a:t>
            </a:r>
            <a:endParaRPr sz="4000" dirty="0"/>
          </a:p>
        </p:txBody>
      </p:sp>
      <p:pic>
        <p:nvPicPr>
          <p:cNvPr id="533" name="Google Shape;5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632" y="1740860"/>
            <a:ext cx="1149057" cy="17911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C80F7823-B10E-2C24-207B-F024FE2C9BA4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9CB56E-E295-8122-8B40-F6C46F58D01C}"/>
              </a:ext>
            </a:extLst>
          </p:cNvPr>
          <p:cNvSpPr txBox="1"/>
          <p:nvPr/>
        </p:nvSpPr>
        <p:spPr>
          <a:xfrm>
            <a:off x="1302707" y="1371252"/>
            <a:ext cx="5555293" cy="325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5945" marR="142240" lvl="0" indent="0" algn="just" rtl="0">
              <a:lnSpc>
                <a:spcPct val="1188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US" dirty="0"/>
              <a:t>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FE79363-84D5-C0D4-7785-BCC364EA123D}"/>
              </a:ext>
            </a:extLst>
          </p:cNvPr>
          <p:cNvGrpSpPr/>
          <p:nvPr/>
        </p:nvGrpSpPr>
        <p:grpSpPr>
          <a:xfrm>
            <a:off x="645878" y="4501042"/>
            <a:ext cx="8659806" cy="1438275"/>
            <a:chOff x="329180" y="4578622"/>
            <a:chExt cx="8659806" cy="143827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84382D9-2A3F-5BFA-5465-DE07B1217C17}"/>
                </a:ext>
              </a:extLst>
            </p:cNvPr>
            <p:cNvSpPr txBox="1"/>
            <p:nvPr/>
          </p:nvSpPr>
          <p:spPr>
            <a:xfrm>
              <a:off x="1873991" y="4578622"/>
              <a:ext cx="7114995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spc="5" dirty="0">
                  <a:latin typeface="Arial Black"/>
                </a:rPr>
                <a:t>Chan Zuckerberg Initiative</a:t>
              </a:r>
              <a:br>
                <a:rPr lang="en-US" dirty="0"/>
              </a:br>
              <a:r>
                <a:rPr lang="en-US" sz="2400" spc="-35" dirty="0">
                  <a:latin typeface="Calibri"/>
                  <a:cs typeface="Calibri"/>
                </a:rPr>
                <a:t>Essential Open Source for Science Grant #2022-252572 (5022)</a:t>
              </a:r>
              <a:endParaRPr lang="es-US" sz="2400" spc="-35" dirty="0">
                <a:latin typeface="Calibri"/>
                <a:cs typeface="Calibri"/>
              </a:endParaRPr>
            </a:p>
          </p:txBody>
        </p:sp>
        <p:pic>
          <p:nvPicPr>
            <p:cNvPr id="8" name="Picture 2" descr="Logo de l’association">
              <a:extLst>
                <a:ext uri="{FF2B5EF4-FFF2-40B4-BE49-F238E27FC236}">
                  <a16:creationId xmlns:a16="http://schemas.microsoft.com/office/drawing/2014/main" id="{2EA5586C-49C5-B441-9629-B9C3CEE4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87"/>
            <a:stretch/>
          </p:blipFill>
          <p:spPr bwMode="auto">
            <a:xfrm>
              <a:off x="329180" y="4578622"/>
              <a:ext cx="1544811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2057400" y="498158"/>
            <a:ext cx="579119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Materiales para tutoriales </a:t>
            </a:r>
            <a:endParaRPr/>
          </a:p>
        </p:txBody>
      </p:sp>
      <p:sp>
        <p:nvSpPr>
          <p:cNvPr id="97" name="Google Shape;97;p6"/>
          <p:cNvSpPr txBox="1"/>
          <p:nvPr/>
        </p:nvSpPr>
        <p:spPr>
          <a:xfrm>
            <a:off x="1144723" y="1994684"/>
            <a:ext cx="5123100" cy="23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MX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Versión 5.3.0 de 3D Slicer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30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MX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Extensión Radiómica (Radiomics) de Slicer </a:t>
            </a:r>
            <a:endParaRPr/>
          </a:p>
        </p:txBody>
      </p:sp>
      <p:sp>
        <p:nvSpPr>
          <p:cNvPr id="98" name="Google Shape;98;p6"/>
          <p:cNvSpPr txBox="1"/>
          <p:nvPr/>
        </p:nvSpPr>
        <p:spPr>
          <a:xfrm>
            <a:off x="1144723" y="5195084"/>
            <a:ext cx="3520440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MX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Conjunto de datos de meningioma</a:t>
            </a:r>
            <a:endParaRPr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4205" y="1794357"/>
            <a:ext cx="1259925" cy="135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9184" y="4695799"/>
            <a:ext cx="1111193" cy="123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2586" y="3310648"/>
            <a:ext cx="1070089" cy="10700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7A880F4D-4D9D-C1E3-CE12-F67B6EA0241D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2293078" y="498158"/>
            <a:ext cx="5707921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Instalación de 3D Slicer</a:t>
            </a:r>
            <a:endParaRPr/>
          </a:p>
        </p:txBody>
      </p:sp>
      <p:sp>
        <p:nvSpPr>
          <p:cNvPr id="108" name="Google Shape;108;p7"/>
          <p:cNvSpPr txBox="1"/>
          <p:nvPr/>
        </p:nvSpPr>
        <p:spPr>
          <a:xfrm>
            <a:off x="535940" y="1633220"/>
            <a:ext cx="7658100" cy="216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354965" marR="5080" lvl="0" indent="-342900" algn="l" rtl="0">
              <a:lnSpc>
                <a:spcPct val="99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instalar el software 3D </a:t>
            </a:r>
            <a:r>
              <a:rPr lang="es-MX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Slicer</a:t>
            </a:r>
            <a:r>
              <a:rPr lang="es-MX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su computadora, sigua las instrucciones del tutorial Guía de inicio rápido  en 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s://w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ww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.slice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g/wiki/Documentation/4.10/ </a:t>
            </a:r>
            <a:r>
              <a:rPr lang="es-MX" sz="2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225" y="3801750"/>
            <a:ext cx="7406700" cy="26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73186E62-95BD-D22A-C96A-8D81F3ACDDA8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4114800" y="609600"/>
            <a:ext cx="236347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Aviso</a:t>
            </a:r>
            <a:endParaRPr/>
          </a:p>
        </p:txBody>
      </p:sp>
      <p:sp>
        <p:nvSpPr>
          <p:cNvPr id="117" name="Google Shape;117;p8"/>
          <p:cNvSpPr txBox="1"/>
          <p:nvPr/>
        </p:nvSpPr>
        <p:spPr>
          <a:xfrm>
            <a:off x="535940" y="1633220"/>
            <a:ext cx="7910830" cy="339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354965" marR="5080" lvl="0" indent="-342900" algn="l" rtl="0">
              <a:lnSpc>
                <a:spcPct val="11889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Slicer es un software libre de código abierto para la investigación en computación de imágenes médicas distribuido bajo una licencia de estilo BDS.</a:t>
            </a:r>
            <a:endParaRPr/>
          </a:p>
          <a:p>
            <a:pPr marL="12065" marR="5080" lvl="0" indent="0" algn="l" rtl="0">
              <a:lnSpc>
                <a:spcPct val="118892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5080" lvl="0" indent="-342900" algn="l" rtl="0">
              <a:lnSpc>
                <a:spcPct val="118892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software no cuenta con la aprobación de la FDA ni el marcado CE, y está destinado exclusivamente a la investigación.</a:t>
            </a:r>
            <a:endParaRPr/>
          </a:p>
          <a:p>
            <a:pPr marL="354965" marR="5080" lvl="0" indent="-165100" algn="l" rtl="0">
              <a:lnSpc>
                <a:spcPct val="118892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CA0D785A-FB20-6457-237D-CA3BD1591B26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9"/>
          <p:cNvGrpSpPr/>
          <p:nvPr/>
        </p:nvGrpSpPr>
        <p:grpSpPr>
          <a:xfrm>
            <a:off x="91440" y="1487828"/>
            <a:ext cx="9052560" cy="3769473"/>
            <a:chOff x="45719" y="1508760"/>
            <a:chExt cx="9052560" cy="3499657"/>
          </a:xfrm>
        </p:grpSpPr>
        <p:pic>
          <p:nvPicPr>
            <p:cNvPr id="123" name="Google Shape;12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719" y="1508760"/>
              <a:ext cx="9052560" cy="3499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9"/>
            <p:cNvSpPr/>
            <p:nvPr/>
          </p:nvSpPr>
          <p:spPr>
            <a:xfrm>
              <a:off x="92364" y="1532844"/>
              <a:ext cx="8959850" cy="3408679"/>
            </a:xfrm>
            <a:custGeom>
              <a:avLst/>
              <a:gdLst/>
              <a:ahLst/>
              <a:cxnLst/>
              <a:rect l="l" t="t" r="r" b="b"/>
              <a:pathLst>
                <a:path w="8959850" h="3408679" extrusionOk="0">
                  <a:moveTo>
                    <a:pt x="8391156" y="0"/>
                  </a:moveTo>
                  <a:lnTo>
                    <a:pt x="568109" y="0"/>
                  </a:lnTo>
                  <a:lnTo>
                    <a:pt x="519091" y="2085"/>
                  </a:lnTo>
                  <a:lnTo>
                    <a:pt x="471230" y="8227"/>
                  </a:lnTo>
                  <a:lnTo>
                    <a:pt x="424698" y="18255"/>
                  </a:lnTo>
                  <a:lnTo>
                    <a:pt x="379665" y="31999"/>
                  </a:lnTo>
                  <a:lnTo>
                    <a:pt x="336302" y="49289"/>
                  </a:lnTo>
                  <a:lnTo>
                    <a:pt x="294778" y="69953"/>
                  </a:lnTo>
                  <a:lnTo>
                    <a:pt x="255265" y="93821"/>
                  </a:lnTo>
                  <a:lnTo>
                    <a:pt x="217932" y="120723"/>
                  </a:lnTo>
                  <a:lnTo>
                    <a:pt x="182952" y="150489"/>
                  </a:lnTo>
                  <a:lnTo>
                    <a:pt x="150493" y="182947"/>
                  </a:lnTo>
                  <a:lnTo>
                    <a:pt x="120727" y="217927"/>
                  </a:lnTo>
                  <a:lnTo>
                    <a:pt x="93824" y="255259"/>
                  </a:lnTo>
                  <a:lnTo>
                    <a:pt x="69955" y="294772"/>
                  </a:lnTo>
                  <a:lnTo>
                    <a:pt x="49291" y="336296"/>
                  </a:lnTo>
                  <a:lnTo>
                    <a:pt x="32001" y="379660"/>
                  </a:lnTo>
                  <a:lnTo>
                    <a:pt x="18256" y="424694"/>
                  </a:lnTo>
                  <a:lnTo>
                    <a:pt x="8227" y="471227"/>
                  </a:lnTo>
                  <a:lnTo>
                    <a:pt x="2085" y="519089"/>
                  </a:lnTo>
                  <a:lnTo>
                    <a:pt x="0" y="568109"/>
                  </a:lnTo>
                  <a:lnTo>
                    <a:pt x="0" y="2840494"/>
                  </a:lnTo>
                  <a:lnTo>
                    <a:pt x="2085" y="2889514"/>
                  </a:lnTo>
                  <a:lnTo>
                    <a:pt x="8227" y="2937376"/>
                  </a:lnTo>
                  <a:lnTo>
                    <a:pt x="18256" y="2983909"/>
                  </a:lnTo>
                  <a:lnTo>
                    <a:pt x="32001" y="3028942"/>
                  </a:lnTo>
                  <a:lnTo>
                    <a:pt x="49291" y="3072307"/>
                  </a:lnTo>
                  <a:lnTo>
                    <a:pt x="69955" y="3113830"/>
                  </a:lnTo>
                  <a:lnTo>
                    <a:pt x="93824" y="3153344"/>
                  </a:lnTo>
                  <a:lnTo>
                    <a:pt x="120727" y="3190676"/>
                  </a:lnTo>
                  <a:lnTo>
                    <a:pt x="150493" y="3225656"/>
                  </a:lnTo>
                  <a:lnTo>
                    <a:pt x="182952" y="3258114"/>
                  </a:lnTo>
                  <a:lnTo>
                    <a:pt x="217932" y="3287880"/>
                  </a:lnTo>
                  <a:lnTo>
                    <a:pt x="255265" y="3314782"/>
                  </a:lnTo>
                  <a:lnTo>
                    <a:pt x="294778" y="3338650"/>
                  </a:lnTo>
                  <a:lnTo>
                    <a:pt x="336302" y="3359314"/>
                  </a:lnTo>
                  <a:lnTo>
                    <a:pt x="379665" y="3376604"/>
                  </a:lnTo>
                  <a:lnTo>
                    <a:pt x="424698" y="3390348"/>
                  </a:lnTo>
                  <a:lnTo>
                    <a:pt x="471230" y="3400376"/>
                  </a:lnTo>
                  <a:lnTo>
                    <a:pt x="519091" y="3406518"/>
                  </a:lnTo>
                  <a:lnTo>
                    <a:pt x="568109" y="3408603"/>
                  </a:lnTo>
                  <a:lnTo>
                    <a:pt x="8391156" y="3408603"/>
                  </a:lnTo>
                  <a:lnTo>
                    <a:pt x="8440176" y="3406518"/>
                  </a:lnTo>
                  <a:lnTo>
                    <a:pt x="8488038" y="3400376"/>
                  </a:lnTo>
                  <a:lnTo>
                    <a:pt x="8534571" y="3390348"/>
                  </a:lnTo>
                  <a:lnTo>
                    <a:pt x="8579604" y="3376604"/>
                  </a:lnTo>
                  <a:lnTo>
                    <a:pt x="8622969" y="3359314"/>
                  </a:lnTo>
                  <a:lnTo>
                    <a:pt x="8664492" y="3338650"/>
                  </a:lnTo>
                  <a:lnTo>
                    <a:pt x="8704006" y="3314782"/>
                  </a:lnTo>
                  <a:lnTo>
                    <a:pt x="8741338" y="3287880"/>
                  </a:lnTo>
                  <a:lnTo>
                    <a:pt x="8776318" y="3258114"/>
                  </a:lnTo>
                  <a:lnTo>
                    <a:pt x="8808776" y="3225656"/>
                  </a:lnTo>
                  <a:lnTo>
                    <a:pt x="8838542" y="3190676"/>
                  </a:lnTo>
                  <a:lnTo>
                    <a:pt x="8865444" y="3153344"/>
                  </a:lnTo>
                  <a:lnTo>
                    <a:pt x="8889312" y="3113830"/>
                  </a:lnTo>
                  <a:lnTo>
                    <a:pt x="8909976" y="3072307"/>
                  </a:lnTo>
                  <a:lnTo>
                    <a:pt x="8927266" y="3028942"/>
                  </a:lnTo>
                  <a:lnTo>
                    <a:pt x="8941010" y="2983909"/>
                  </a:lnTo>
                  <a:lnTo>
                    <a:pt x="8951038" y="2937376"/>
                  </a:lnTo>
                  <a:lnTo>
                    <a:pt x="8957180" y="2889514"/>
                  </a:lnTo>
                  <a:lnTo>
                    <a:pt x="8959265" y="2840494"/>
                  </a:lnTo>
                  <a:lnTo>
                    <a:pt x="8959265" y="568109"/>
                  </a:lnTo>
                  <a:lnTo>
                    <a:pt x="8957180" y="519089"/>
                  </a:lnTo>
                  <a:lnTo>
                    <a:pt x="8951038" y="471227"/>
                  </a:lnTo>
                  <a:lnTo>
                    <a:pt x="8941010" y="424694"/>
                  </a:lnTo>
                  <a:lnTo>
                    <a:pt x="8927266" y="379660"/>
                  </a:lnTo>
                  <a:lnTo>
                    <a:pt x="8909976" y="336296"/>
                  </a:lnTo>
                  <a:lnTo>
                    <a:pt x="8889312" y="294772"/>
                  </a:lnTo>
                  <a:lnTo>
                    <a:pt x="8865444" y="255259"/>
                  </a:lnTo>
                  <a:lnTo>
                    <a:pt x="8838542" y="217927"/>
                  </a:lnTo>
                  <a:lnTo>
                    <a:pt x="8808776" y="182947"/>
                  </a:lnTo>
                  <a:lnTo>
                    <a:pt x="8776318" y="150489"/>
                  </a:lnTo>
                  <a:lnTo>
                    <a:pt x="8741338" y="120723"/>
                  </a:lnTo>
                  <a:lnTo>
                    <a:pt x="8704006" y="93821"/>
                  </a:lnTo>
                  <a:lnTo>
                    <a:pt x="8664492" y="69953"/>
                  </a:lnTo>
                  <a:lnTo>
                    <a:pt x="8622969" y="49289"/>
                  </a:lnTo>
                  <a:lnTo>
                    <a:pt x="8579604" y="31999"/>
                  </a:lnTo>
                  <a:lnTo>
                    <a:pt x="8534571" y="18255"/>
                  </a:lnTo>
                  <a:lnTo>
                    <a:pt x="8488038" y="8227"/>
                  </a:lnTo>
                  <a:lnTo>
                    <a:pt x="8440176" y="2085"/>
                  </a:lnTo>
                  <a:lnTo>
                    <a:pt x="8391156" y="0"/>
                  </a:lnTo>
                  <a:close/>
                </a:path>
              </a:pathLst>
            </a:custGeom>
            <a:solidFill>
              <a:srgbClr val="D4FDD5">
                <a:alpha val="2352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9"/>
          <p:cNvSpPr txBox="1">
            <a:spLocks noGrp="1"/>
          </p:cNvSpPr>
          <p:nvPr>
            <p:ph type="title"/>
          </p:nvPr>
        </p:nvSpPr>
        <p:spPr>
          <a:xfrm>
            <a:off x="2484757" y="498158"/>
            <a:ext cx="4180204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Flujo de trabajo</a:t>
            </a:r>
            <a:endParaRPr/>
          </a:p>
        </p:txBody>
      </p:sp>
      <p:sp>
        <p:nvSpPr>
          <p:cNvPr id="126" name="Google Shape;126;p9"/>
          <p:cNvSpPr txBox="1"/>
          <p:nvPr/>
        </p:nvSpPr>
        <p:spPr>
          <a:xfrm>
            <a:off x="704969" y="3695288"/>
            <a:ext cx="1136650" cy="19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208915" marR="5080" lvl="0" indent="-19685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 1: Carga de datos</a:t>
            </a:r>
            <a:endParaRPr/>
          </a:p>
          <a:p>
            <a:pPr marL="208915" marR="5080" lvl="0" indent="-196850" algn="l" rtl="0">
              <a:lnSpc>
                <a:spcPct val="116666"/>
              </a:lnSpc>
              <a:spcBef>
                <a:spcPts val="219"/>
              </a:spcBef>
              <a:spcAft>
                <a:spcPts val="0"/>
              </a:spcAft>
              <a:buNone/>
            </a:pP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 txBox="1"/>
          <p:nvPr/>
        </p:nvSpPr>
        <p:spPr>
          <a:xfrm>
            <a:off x="2756900" y="3934251"/>
            <a:ext cx="1305560" cy="86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4604" marR="5080" lvl="0" indent="-254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 2: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604" marR="5080" lvl="0" indent="-2540" algn="l" rtl="0">
              <a:lnSpc>
                <a:spcPct val="116666"/>
              </a:lnSpc>
              <a:spcBef>
                <a:spcPts val="219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Segmentación del tumor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9"/>
          <p:cNvGrpSpPr/>
          <p:nvPr/>
        </p:nvGrpSpPr>
        <p:grpSpPr>
          <a:xfrm>
            <a:off x="231686" y="2105494"/>
            <a:ext cx="8467179" cy="1856332"/>
            <a:chOff x="231686" y="2105494"/>
            <a:chExt cx="8467179" cy="1856332"/>
          </a:xfrm>
        </p:grpSpPr>
        <p:pic>
          <p:nvPicPr>
            <p:cNvPr id="129" name="Google Shape;129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46774" y="2148028"/>
              <a:ext cx="1959262" cy="1813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1686" y="2148028"/>
              <a:ext cx="2001583" cy="1813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16300" y="2105494"/>
              <a:ext cx="1369500" cy="1856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01814" y="2239810"/>
              <a:ext cx="1784984" cy="1683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9"/>
            <p:cNvSpPr/>
            <p:nvPr/>
          </p:nvSpPr>
          <p:spPr>
            <a:xfrm>
              <a:off x="6889115" y="2227124"/>
              <a:ext cx="1809750" cy="1708150"/>
            </a:xfrm>
            <a:custGeom>
              <a:avLst/>
              <a:gdLst/>
              <a:ahLst/>
              <a:cxnLst/>
              <a:rect l="l" t="t" r="r" b="b"/>
              <a:pathLst>
                <a:path w="1809750" h="1708150" extrusionOk="0">
                  <a:moveTo>
                    <a:pt x="0" y="0"/>
                  </a:moveTo>
                  <a:lnTo>
                    <a:pt x="1809620" y="0"/>
                  </a:lnTo>
                  <a:lnTo>
                    <a:pt x="1809620" y="1707675"/>
                  </a:lnTo>
                  <a:lnTo>
                    <a:pt x="0" y="170767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375" cap="flat" cmpd="sng">
              <a:solidFill>
                <a:srgbClr val="D4FD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9"/>
          <p:cNvSpPr txBox="1"/>
          <p:nvPr/>
        </p:nvSpPr>
        <p:spPr>
          <a:xfrm>
            <a:off x="1684642" y="54335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 txBox="1"/>
          <p:nvPr/>
        </p:nvSpPr>
        <p:spPr>
          <a:xfrm>
            <a:off x="5141292" y="3922928"/>
            <a:ext cx="1305560" cy="110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4604" marR="5080" lvl="0" indent="-254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 3: Cálculo del volumen tumoral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9"/>
          <p:cNvSpPr txBox="1"/>
          <p:nvPr/>
        </p:nvSpPr>
        <p:spPr>
          <a:xfrm>
            <a:off x="7132144" y="3922928"/>
            <a:ext cx="1385164" cy="113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4604" marR="5080" lvl="0" indent="-254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 4: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604" marR="5080" lvl="0" indent="-2540" algn="l" rtl="0">
              <a:lnSpc>
                <a:spcPct val="116666"/>
              </a:lnSpc>
              <a:spcBef>
                <a:spcPts val="219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Extracción de características de la imagen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0;p2">
            <a:extLst>
              <a:ext uri="{FF2B5EF4-FFF2-40B4-BE49-F238E27FC236}">
                <a16:creationId xmlns:a16="http://schemas.microsoft.com/office/drawing/2014/main" id="{A58C4A83-8DD2-84F9-1CDC-7937F772D58A}"/>
              </a:ext>
            </a:extLst>
          </p:cNvPr>
          <p:cNvSpPr txBox="1"/>
          <p:nvPr/>
        </p:nvSpPr>
        <p:spPr>
          <a:xfrm>
            <a:off x="3450205" y="6457631"/>
            <a:ext cx="2612392" cy="15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Sonia Pujol, PhD -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Rights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Reserved</a:t>
            </a:r>
            <a:r>
              <a:rPr lang="es-MX" sz="900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900" dirty="0">
                <a:solidFill>
                  <a:srgbClr val="9B9B9B"/>
                </a:solidFill>
                <a:latin typeface="Calibri"/>
                <a:ea typeface="Calibri"/>
                <a:cs typeface="Calibri"/>
                <a:sym typeface="Calibri"/>
              </a:rPr>
              <a:t>2011-2023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8f7cbb-c9e9-450d-82ba-91729ba27895" xsi:nil="true"/>
    <lcf76f155ced4ddcb4097134ff3c332f xmlns="d598e6c2-f6e2-4d0d-800b-dd9bc658a3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FBF2067F09144B2487A8629A4A54D" ma:contentTypeVersion="14" ma:contentTypeDescription="Create a new document." ma:contentTypeScope="" ma:versionID="c1adc64c1f987b689d9048f3c0dc8188">
  <xsd:schema xmlns:xsd="http://www.w3.org/2001/XMLSchema" xmlns:xs="http://www.w3.org/2001/XMLSchema" xmlns:p="http://schemas.microsoft.com/office/2006/metadata/properties" xmlns:ns2="d598e6c2-f6e2-4d0d-800b-dd9bc658a319" xmlns:ns3="098f7cbb-c9e9-450d-82ba-91729ba27895" targetNamespace="http://schemas.microsoft.com/office/2006/metadata/properties" ma:root="true" ma:fieldsID="fc71116a9d89c4b4a6bfcfe430aa4977" ns2:_="" ns3:_="">
    <xsd:import namespace="d598e6c2-f6e2-4d0d-800b-dd9bc658a319"/>
    <xsd:import namespace="098f7cbb-c9e9-450d-82ba-91729ba27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8e6c2-f6e2-4d0d-800b-dd9bc658a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653b1c0-f410-437d-8ee7-1cf68b209f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f7cbb-c9e9-450d-82ba-91729ba278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5634cb3-39a3-428d-b4a9-80f5fed272d9}" ma:internalName="TaxCatchAll" ma:showField="CatchAllData" ma:web="098f7cbb-c9e9-450d-82ba-91729ba278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91F31D-C3F4-410D-8351-6E272E596B46}">
  <ds:schemaRefs>
    <ds:schemaRef ds:uri="http://schemas.microsoft.com/office/2006/metadata/properties"/>
    <ds:schemaRef ds:uri="http://schemas.microsoft.com/office/infopath/2007/PartnerControls"/>
    <ds:schemaRef ds:uri="098f7cbb-c9e9-450d-82ba-91729ba27895"/>
    <ds:schemaRef ds:uri="d598e6c2-f6e2-4d0d-800b-dd9bc658a319"/>
  </ds:schemaRefs>
</ds:datastoreItem>
</file>

<file path=customXml/itemProps2.xml><?xml version="1.0" encoding="utf-8"?>
<ds:datastoreItem xmlns:ds="http://schemas.openxmlformats.org/officeDocument/2006/customXml" ds:itemID="{E27F6073-C46D-4795-91C8-44AEE8322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98e6c2-f6e2-4d0d-800b-dd9bc658a319"/>
    <ds:schemaRef ds:uri="098f7cbb-c9e9-450d-82ba-91729ba278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611878-6CA5-4605-8C28-AAAB98F508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1956</Words>
  <Application>Microsoft Office PowerPoint</Application>
  <PresentationFormat>Affichage à l'écran (4:3)</PresentationFormat>
  <Paragraphs>215</Paragraphs>
  <Slides>55</Slides>
  <Notes>55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Arial</vt:lpstr>
      <vt:lpstr>Calibri</vt:lpstr>
      <vt:lpstr>Raleway</vt:lpstr>
      <vt:lpstr>Arial Black</vt:lpstr>
      <vt:lpstr>Noto Sans Symbols</vt:lpstr>
      <vt:lpstr>Office Theme</vt:lpstr>
      <vt:lpstr>Introducción a Imágenes Fenotípicas </vt:lpstr>
      <vt:lpstr>Fenotipos de imagen</vt:lpstr>
      <vt:lpstr>Caso clínico: Meningioma </vt:lpstr>
      <vt:lpstr>Objetivo general</vt:lpstr>
      <vt:lpstr>Características de la imagen </vt:lpstr>
      <vt:lpstr>Materiales para tutoriales </vt:lpstr>
      <vt:lpstr>Instalación de 3D Slicer</vt:lpstr>
      <vt:lpstr>Aviso</vt:lpstr>
      <vt:lpstr>Flujo de trabajo</vt:lpstr>
      <vt:lpstr>Parte 1: Carga de datos y las medidas del diámetro del tumor </vt:lpstr>
      <vt:lpstr>Carga de datos</vt:lpstr>
      <vt:lpstr>Carga de datos</vt:lpstr>
      <vt:lpstr>Carga de datos</vt:lpstr>
      <vt:lpstr>Carga de datos</vt:lpstr>
      <vt:lpstr>Carga de datos </vt:lpstr>
      <vt:lpstr>Carga de datos </vt:lpstr>
      <vt:lpstr>Parte 2: Segmentación de tumores</vt:lpstr>
      <vt:lpstr>Segmentación de la imagen </vt:lpstr>
      <vt:lpstr>Segmentación de imágenes</vt:lpstr>
      <vt:lpstr>Terminología </vt:lpstr>
      <vt:lpstr>Módulo: Editor de segmentos</vt:lpstr>
      <vt:lpstr>Módulo: Editor de segmentos</vt:lpstr>
      <vt:lpstr>Módulo: Editor de segmentos</vt:lpstr>
      <vt:lpstr>Módulo: Editor de segmentos </vt:lpstr>
      <vt:lpstr>Módulo: Editor de segmentos </vt:lpstr>
      <vt:lpstr>Módulo: Editor de segmentos</vt:lpstr>
      <vt:lpstr>Módulo: Editor de segmentos </vt:lpstr>
      <vt:lpstr>Módulo: Editor de segmentos </vt:lpstr>
      <vt:lpstr>Módulo: Editor de segmentos</vt:lpstr>
      <vt:lpstr>Présentation PowerPoint</vt:lpstr>
      <vt:lpstr>Módulo: Editor de segmentos </vt:lpstr>
      <vt:lpstr>Módulo: Editor de segmentos </vt:lpstr>
      <vt:lpstr>Módulo: Editor de segmentos </vt:lpstr>
      <vt:lpstr>Módulo: Editor de segmentos</vt:lpstr>
      <vt:lpstr>Módulo: Editor de segmentos</vt:lpstr>
      <vt:lpstr>Módulo: Editor de segmentos</vt:lpstr>
      <vt:lpstr>Módulo: Editor de segmentos</vt:lpstr>
      <vt:lpstr>Módulo: Editor de segmentos</vt:lpstr>
      <vt:lpstr>Parte 3: Cálculo del volumen tumoral</vt:lpstr>
      <vt:lpstr>Medidas 3D</vt:lpstr>
      <vt:lpstr>Medidas del tumor</vt:lpstr>
      <vt:lpstr>Medidas del tumor</vt:lpstr>
      <vt:lpstr>Medidas del tumor</vt:lpstr>
      <vt:lpstr>Medidas del tumor</vt:lpstr>
      <vt:lpstr>Parte 4: Características cuantitativas de la imagen computarizada   </vt:lpstr>
      <vt:lpstr>Paquete PyRadiomics </vt:lpstr>
      <vt:lpstr>Radiómica Slicer</vt:lpstr>
      <vt:lpstr>Radiómica Slicer</vt:lpstr>
      <vt:lpstr>Módulo Radiómica</vt:lpstr>
      <vt:lpstr>Instalación del Módulo Radiómica</vt:lpstr>
      <vt:lpstr>Instalación del Módulo Radiómica</vt:lpstr>
      <vt:lpstr>Cálculo de características</vt:lpstr>
      <vt:lpstr>Cálculo de características</vt:lpstr>
      <vt:lpstr>Conclusión</vt:lpstr>
      <vt:lpstr>         Agradecimientos: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Imágenes Fenotípicas </dc:title>
  <cp:lastModifiedBy>Adriana Herlinda Vilchis Gonzalez</cp:lastModifiedBy>
  <cp:revision>11</cp:revision>
  <dcterms:created xsi:type="dcterms:W3CDTF">2023-05-16T20:52:06Z</dcterms:created>
  <dcterms:modified xsi:type="dcterms:W3CDTF">2023-09-26T23:48:33Z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2019-04-23T00:00:00Z</vt:filetime>
  </property>
  <property fmtid="{D5CDD505-2E9C-101B-9397-08002B2CF9AE}" pid="3" name="Creator">
    <vt:lpwstr>PowerPoint</vt:lpwstr>
  </property>
  <property fmtid="{D5CDD505-2E9C-101B-9397-08002B2CF9AE}" pid="4" name="LastSaved">
    <vt:filetime>2023-05-16T00:00:00Z</vt:filetime>
  </property>
  <property fmtid="{D5CDD505-2E9C-101B-9397-08002B2CF9AE}" pid="5" name="ContentTypeId">
    <vt:lpwstr>0x01010003DFBF2067F09144B2487A8629A4A54D</vt:lpwstr>
  </property>
  <property fmtid="{D5CDD505-2E9C-101B-9397-08002B2CF9AE}" pid="6" name="MediaServiceImageTags">
    <vt:lpwstr/>
  </property>
</Properties>
</file>