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1344" r:id="rId2"/>
    <p:sldId id="1468" r:id="rId3"/>
    <p:sldId id="1469" r:id="rId4"/>
    <p:sldId id="1385" r:id="rId5"/>
    <p:sldId id="1413" r:id="rId6"/>
    <p:sldId id="1470" r:id="rId7"/>
    <p:sldId id="1471" r:id="rId8"/>
    <p:sldId id="1472" r:id="rId9"/>
    <p:sldId id="1410" r:id="rId10"/>
    <p:sldId id="1387" r:id="rId11"/>
    <p:sldId id="1431" r:id="rId12"/>
    <p:sldId id="1432" r:id="rId13"/>
    <p:sldId id="1433" r:id="rId14"/>
    <p:sldId id="1434" r:id="rId15"/>
    <p:sldId id="1428" r:id="rId16"/>
    <p:sldId id="1429" r:id="rId17"/>
    <p:sldId id="1395" r:id="rId18"/>
    <p:sldId id="1396" r:id="rId19"/>
    <p:sldId id="1411" r:id="rId20"/>
    <p:sldId id="1389" r:id="rId21"/>
    <p:sldId id="1473" r:id="rId22"/>
    <p:sldId id="1474" r:id="rId23"/>
    <p:sldId id="1397" r:id="rId24"/>
    <p:sldId id="1475" r:id="rId25"/>
    <p:sldId id="1398" r:id="rId26"/>
    <p:sldId id="1476" r:id="rId27"/>
    <p:sldId id="1412" r:id="rId28"/>
    <p:sldId id="1445" r:id="rId29"/>
    <p:sldId id="1437" r:id="rId30"/>
    <p:sldId id="1384" r:id="rId31"/>
    <p:sldId id="1529" r:id="rId32"/>
    <p:sldId id="1450" r:id="rId33"/>
    <p:sldId id="1530" r:id="rId34"/>
    <p:sldId id="1449" r:id="rId35"/>
    <p:sldId id="1451" r:id="rId36"/>
    <p:sldId id="1447" r:id="rId37"/>
    <p:sldId id="150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69"/>
    <p:restoredTop sz="96197"/>
  </p:normalViewPr>
  <p:slideViewPr>
    <p:cSldViewPr snapToGrid="0">
      <p:cViewPr varScale="1">
        <p:scale>
          <a:sx n="82" d="100"/>
          <a:sy n="82" d="100"/>
        </p:scale>
        <p:origin x="60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A71D6-5534-0E41-B530-4D6F3F4E8F8D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85A23-A7BD-624C-BED9-DF3534C73E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24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BRATS Training data were generated through automated AI-based segmentation from previous BRATS challenges and manual refinement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FB9F2-C4AD-4D40-9118-33F7151E79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46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5A23-A7BD-624C-BED9-DF3534C73E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6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643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5A18C-7850-721A-9F0D-E30133C80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808EAD-14C4-C5DB-A1DC-5D66E6203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2480E-5A62-AE11-C091-F7EF8EB6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B021-90B7-4A44-A12E-40EC1B745B7D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F3E5E-62F6-0948-3E79-21D13B52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40799-297D-2411-9990-71E8DD5F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981C-9634-3C4D-82E7-7FF5ED15E4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89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2B55-A212-8D8D-9C65-4BF3685B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D7B0F-4F78-905C-C5D0-28B4E9223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F7432-3E0F-4451-6B66-B5C7CBC4D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B021-90B7-4A44-A12E-40EC1B745B7D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E1460-F9E6-1195-E9EA-AA20532FF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4D969-1C0B-1E43-309D-DAE31AE6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981C-9634-3C4D-82E7-7FF5ED15E4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2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02495C-4302-1265-FB77-64A39574BD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69021-41C3-FCDA-B617-58D0CC5E4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1DC0E-90BA-7F16-D7CB-423DE1B1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B021-90B7-4A44-A12E-40EC1B745B7D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2EBF0-2D6E-7B2D-4F73-E522BB93E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91FC8-B55F-DE5A-6F97-8F71AA76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981C-9634-3C4D-82E7-7FF5ED15E4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1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18ED5-7238-64DC-CC66-6D881D30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F267C-00E5-9E12-709A-8F3773D88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03341-160C-0FF6-ACC2-717C93970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B021-90B7-4A44-A12E-40EC1B745B7D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0E75-BFC4-FEAE-C3FF-D2623236B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60567-D4FF-1619-CED2-BBE5B268F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981C-9634-3C4D-82E7-7FF5ED15E4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04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7EF59-BF5E-A3D7-F3D0-EBF441ACA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F99F9-3C99-852B-3003-7A3487246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BA4F6-C14B-0FBB-39DF-570E74DCD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B021-90B7-4A44-A12E-40EC1B745B7D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11AB8-902C-C85E-E822-B1D67FC81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AA7EB-EB7E-67ED-5F93-CAA721342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981C-9634-3C4D-82E7-7FF5ED15E4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31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DFE1-83AA-C11A-A64C-3CED49D26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87C7-F102-166B-DDF6-77AD13F66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BA74D-54FF-2881-26DE-446AAE0F9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BFD09-B910-A32C-C1AE-630CFED64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B021-90B7-4A44-A12E-40EC1B745B7D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12CF7-06AF-1933-3097-6BB4475A1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FE9B0-90DB-46D1-2531-1846AA92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981C-9634-3C4D-82E7-7FF5ED15E4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03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1631B-D217-9FA2-8430-D67E829B0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A552F-C2E7-2F65-22D0-628BE9C77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0576E-C728-D7DF-CE61-F3BD86355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1A411-E0C3-51BE-FE7F-8B9DC5915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E6020B-E9B5-DE1C-323B-4AB9E39F3E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6A03C8-5B28-E74A-9271-E511CD52B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B021-90B7-4A44-A12E-40EC1B745B7D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6F0439-CE63-49E9-40E7-FBCF103B3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CA0B3F-67B3-0F5F-3CD5-53974AF2F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981C-9634-3C4D-82E7-7FF5ED15E4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1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BF0F-2CA1-6F38-26A2-FC7229B31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D890E-FBAB-AB65-57F8-C76AF5DDB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B021-90B7-4A44-A12E-40EC1B745B7D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6A609-D00B-22FA-F865-C3E6BFF4C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D8509-C6BE-021A-C77D-3CA267C1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981C-9634-3C4D-82E7-7FF5ED15E4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7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42B31C-A9AF-1A4A-1509-A25EFAF9B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B021-90B7-4A44-A12E-40EC1B745B7D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365D9F-5AE6-C17D-F567-6D0CAA711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C3572-BF84-90B0-7F88-635DC2304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981C-9634-3C4D-82E7-7FF5ED15E4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7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F8525-6BE3-65DE-03D1-DC7D969EF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C5421-3941-692D-8DEA-4B390BE69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1D74B-F15C-9CBC-B62E-2E94D42B6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17438-F601-78A2-D9DB-AE121B5B4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B021-90B7-4A44-A12E-40EC1B745B7D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E77F0-DD9C-6D72-7BD6-22DA7B990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7BEF7-B027-6E05-0370-9B11F3D1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981C-9634-3C4D-82E7-7FF5ED15E4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1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7055F-B43E-2344-E32D-60D6CC01E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A9C88-CAB7-B8E8-2F03-1B2B4865CB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7EF34-1A3C-41DA-5CB3-AF2B9A299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C4F00-6819-A25A-7DBF-2AEBD439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B021-90B7-4A44-A12E-40EC1B745B7D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36FB8-BFEC-6E99-1462-4CDEFDD53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044A5-A738-847B-9801-BC00823C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0981C-9634-3C4D-82E7-7FF5ED15E4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0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62B38E-402E-1290-03A8-0A51998B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797BC-1C43-A8FF-91CF-FBB53B4DA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CB819-71DC-BAFE-0BBC-2F68D90B0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43B021-90B7-4A44-A12E-40EC1B745B7D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30288-A822-E695-211D-DE10741F0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B16BC-4388-923A-FE24-3D30F6561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20981C-9634-3C4D-82E7-7FF5ED15E4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A1EF4-FAB5-93F9-3D33-3EBC3BF67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607" y="2017985"/>
            <a:ext cx="9543393" cy="1491977"/>
          </a:xfrm>
        </p:spPr>
        <p:txBody>
          <a:bodyPr>
            <a:normAutofit fontScale="90000"/>
          </a:bodyPr>
          <a:lstStyle/>
          <a:p>
            <a:br>
              <a:rPr lang="en-US" sz="4800" dirty="0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</a:rPr>
            </a:br>
            <a:r>
              <a:rPr lang="en-US" sz="4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basada</a:t>
            </a:r>
            <a:r>
              <a:rPr lang="en-US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 IA </a:t>
            </a:r>
            <a:r>
              <a:rPr lang="en-US" sz="4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 3D Slicer</a:t>
            </a:r>
            <a:br>
              <a:rPr lang="en-US" sz="4800" dirty="0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</a:rPr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E35A8-101D-05B2-AD10-7FCE1647E3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s-ES_tradnl" sz="3000" dirty="0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</a:rPr>
              <a:t>Dra. Sonia Pujol</a:t>
            </a:r>
          </a:p>
          <a:p>
            <a:pPr algn="ctr"/>
            <a:r>
              <a:rPr lang="es-ES_tradnl" sz="3000" dirty="0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  <a:sym typeface="Calibri"/>
              </a:rPr>
              <a:t>Brigham and </a:t>
            </a:r>
            <a:r>
              <a:rPr lang="es-ES_tradnl" sz="3000" dirty="0" err="1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  <a:sym typeface="Calibri"/>
              </a:rPr>
              <a:t>Women’s</a:t>
            </a:r>
            <a:r>
              <a:rPr lang="es-ES_tradnl" sz="3000" dirty="0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  <a:sym typeface="Calibri"/>
              </a:rPr>
              <a:t> Hospital, </a:t>
            </a:r>
          </a:p>
          <a:p>
            <a:pPr algn="ctr"/>
            <a:r>
              <a:rPr lang="es-ES_tradnl" sz="3000" dirty="0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  <a:sym typeface="Calibri"/>
              </a:rPr>
              <a:t>Escuela de Medicina Harvard</a:t>
            </a:r>
          </a:p>
          <a:p>
            <a:pPr algn="ctr"/>
            <a:r>
              <a:rPr lang="es-ES_tradnl" sz="3000" dirty="0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  <a:sym typeface="Calibri"/>
              </a:rPr>
              <a:t>Boston, MA</a:t>
            </a:r>
          </a:p>
          <a:p>
            <a:endParaRPr lang="en-US" dirty="0"/>
          </a:p>
        </p:txBody>
      </p:sp>
      <p:pic>
        <p:nvPicPr>
          <p:cNvPr id="4" name="Google Shape;93;p13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0BEAAE03-7244-527E-EB4A-A809CDC4351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53177" y="210591"/>
            <a:ext cx="1578964" cy="49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26D5EAC-15EB-77AD-633A-ABB5C1AE4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87" y="136846"/>
            <a:ext cx="2548568" cy="634309"/>
          </a:xfrm>
          <a:prstGeom prst="rect">
            <a:avLst/>
          </a:prstGeom>
        </p:spPr>
      </p:pic>
      <p:pic>
        <p:nvPicPr>
          <p:cNvPr id="6" name="Picture 5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E33D7DC2-C098-795C-9FAC-06A6ED170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796" y="128995"/>
            <a:ext cx="1718817" cy="642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7C3FEB-4A58-A717-0F69-8AA48ACC915F}"/>
              </a:ext>
            </a:extLst>
          </p:cNvPr>
          <p:cNvSpPr txBox="1"/>
          <p:nvPr/>
        </p:nvSpPr>
        <p:spPr>
          <a:xfrm>
            <a:off x="3827418" y="6001078"/>
            <a:ext cx="406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</a:rPr>
              <a:t>Taller de Slicer </a:t>
            </a:r>
            <a:r>
              <a:rPr lang="en-US" dirty="0" err="1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</a:rPr>
              <a:t>en</a:t>
            </a:r>
            <a:r>
              <a:rPr lang="en-US" dirty="0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</a:rPr>
              <a:t>Ribeirão</a:t>
            </a:r>
            <a:r>
              <a:rPr lang="en-US" dirty="0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</a:rPr>
              <a:t> Preto</a:t>
            </a:r>
            <a:br>
              <a:rPr lang="en-US" dirty="0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</a:rPr>
            </a:br>
            <a:r>
              <a:rPr lang="en-US" dirty="0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</a:rPr>
              <a:t>30 de </a:t>
            </a:r>
            <a:r>
              <a:rPr lang="en-US" dirty="0" err="1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</a:rPr>
              <a:t>junio</a:t>
            </a:r>
            <a:r>
              <a:rPr lang="en-US" dirty="0">
                <a:solidFill>
                  <a:srgbClr val="000000"/>
                </a:solidFill>
                <a:latin typeface="Calibri Light"/>
                <a:ea typeface="ＭＳ Ｐゴシック" pitchFamily="2"/>
                <a:cs typeface="Calibri Light"/>
              </a:rPr>
              <a:t> de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6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8"/>
    </mc:Choice>
    <mc:Fallback xmlns="">
      <p:transition spd="slow" advTm="765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10574-576A-08CC-A6BB-3BEBE2CBC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86708A-6EB8-11EE-AA61-69730811F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3530" y="1660232"/>
            <a:ext cx="494774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basada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IA de la zona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periférica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(ZP) y la zona 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transición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(ZT) de la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próstata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imágenes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 RM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ponderadas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Conjunto 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datos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msd_prostate_01-t2 </a:t>
            </a:r>
          </a:p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msd_prostate_01-adc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915E4D-858F-30F1-D7AB-EC7891F5050B}"/>
              </a:ext>
            </a:extLst>
          </p:cNvPr>
          <p:cNvGrpSpPr/>
          <p:nvPr/>
        </p:nvGrpSpPr>
        <p:grpSpPr>
          <a:xfrm>
            <a:off x="960200" y="1611671"/>
            <a:ext cx="5638135" cy="4558630"/>
            <a:chOff x="5910573" y="1618333"/>
            <a:chExt cx="5638135" cy="4558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0F0CA8-1095-814E-C312-24557C1C4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10573" y="1618333"/>
              <a:ext cx="5638135" cy="455863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4803F5-9643-3E34-90B8-075B0878A133}"/>
                </a:ext>
              </a:extLst>
            </p:cNvPr>
            <p:cNvSpPr txBox="1"/>
            <p:nvPr/>
          </p:nvSpPr>
          <p:spPr>
            <a:xfrm>
              <a:off x="8729641" y="3159829"/>
              <a:ext cx="76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TZ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50EA36-D141-B23A-9BA7-E34200358F6A}"/>
                </a:ext>
              </a:extLst>
            </p:cNvPr>
            <p:cNvSpPr txBox="1"/>
            <p:nvPr/>
          </p:nvSpPr>
          <p:spPr>
            <a:xfrm>
              <a:off x="7876075" y="4001294"/>
              <a:ext cx="76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PZ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642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8"/>
    </mc:Choice>
    <mc:Fallback xmlns="">
      <p:transition spd="slow" advTm="765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100594C-90E1-2C2E-AFDD-FC2585B04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1E3FAF-9115-E672-A5DC-D7B675C720B5}"/>
              </a:ext>
            </a:extLst>
          </p:cNvPr>
          <p:cNvSpPr txBox="1"/>
          <p:nvPr/>
        </p:nvSpPr>
        <p:spPr>
          <a:xfrm>
            <a:off x="5804298" y="363499"/>
            <a:ext cx="3631249" cy="224676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es-MX" sz="2000" b="0" i="0" u="none" strike="noStrike" dirty="0">
                <a:solidFill>
                  <a:srgbClr val="000000"/>
                </a:solidFill>
                <a:effectLst/>
              </a:rPr>
              <a:t>Hacer clic en </a:t>
            </a:r>
            <a:r>
              <a:rPr lang="es-MX" sz="2000" b="1" i="0" u="none" strike="noStrike" dirty="0">
                <a:solidFill>
                  <a:srgbClr val="000000"/>
                </a:solidFill>
                <a:effectLst/>
              </a:rPr>
              <a:t>Añadir datos </a:t>
            </a:r>
            <a:r>
              <a:rPr lang="es-MX" sz="2000" b="0" i="0" u="none" strike="noStrike" dirty="0">
                <a:solidFill>
                  <a:srgbClr val="000000"/>
                </a:solidFill>
                <a:effectLst/>
              </a:rPr>
              <a:t>en el </a:t>
            </a:r>
            <a:r>
              <a:rPr lang="es-MX" sz="2000" b="1" i="0" u="none" strike="noStrike" dirty="0">
                <a:solidFill>
                  <a:srgbClr val="000000"/>
                </a:solidFill>
                <a:effectLst/>
              </a:rPr>
              <a:t>módulo Bienvenido a Slicer</a:t>
            </a:r>
          </a:p>
          <a:p>
            <a:pPr algn="l"/>
            <a:endParaRPr lang="es-MX" sz="20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s-MX" sz="2000" b="0" i="0" u="none" strike="noStrike" dirty="0">
                <a:solidFill>
                  <a:srgbClr val="000000"/>
                </a:solidFill>
                <a:effectLst/>
              </a:rPr>
              <a:t>Hacer clic en </a:t>
            </a:r>
            <a:r>
              <a:rPr lang="es-MX" sz="2000" b="1" i="0" u="none" strike="noStrike" dirty="0">
                <a:solidFill>
                  <a:srgbClr val="000000"/>
                </a:solidFill>
                <a:effectLst/>
              </a:rPr>
              <a:t>Seleccionar directorio para añadir </a:t>
            </a:r>
            <a:r>
              <a:rPr lang="es-MX" sz="2000" b="0" i="0" u="none" strike="noStrike" dirty="0">
                <a:solidFill>
                  <a:srgbClr val="000000"/>
                </a:solidFill>
                <a:effectLst/>
              </a:rPr>
              <a:t>y buscar la ubicación de los conjuntos de datos de Slicer.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680810-8B9B-F44F-CF3E-516FCDDE44E1}"/>
              </a:ext>
            </a:extLst>
          </p:cNvPr>
          <p:cNvSpPr/>
          <p:nvPr/>
        </p:nvSpPr>
        <p:spPr>
          <a:xfrm>
            <a:off x="922771" y="1276225"/>
            <a:ext cx="1309184" cy="42131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AC413B-DEDA-C2BC-1EC9-0516233325A7}"/>
              </a:ext>
            </a:extLst>
          </p:cNvPr>
          <p:cNvSpPr/>
          <p:nvPr/>
        </p:nvSpPr>
        <p:spPr>
          <a:xfrm>
            <a:off x="3062713" y="1840983"/>
            <a:ext cx="1965904" cy="57489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3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B9B6A9-9121-631B-8CCA-4F2B3714F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1"/>
            <a:ext cx="1097279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AF657-D1F6-DFE2-1FB2-411E6DD6A7A1}"/>
              </a:ext>
            </a:extLst>
          </p:cNvPr>
          <p:cNvSpPr txBox="1"/>
          <p:nvPr/>
        </p:nvSpPr>
        <p:spPr>
          <a:xfrm>
            <a:off x="3339394" y="1118873"/>
            <a:ext cx="363124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es-MX" sz="2000" b="0" i="0" u="none" strike="noStrike" dirty="0">
                <a:solidFill>
                  <a:srgbClr val="000000"/>
                </a:solidFill>
                <a:effectLst/>
              </a:rPr>
              <a:t>Seleccionar el dataset3_ProstateMRI y hacer clic en Abrir</a:t>
            </a:r>
          </a:p>
        </p:txBody>
      </p:sp>
    </p:spTree>
    <p:extLst>
      <p:ext uri="{BB962C8B-B14F-4D97-AF65-F5344CB8AC3E}">
        <p14:creationId xmlns:p14="http://schemas.microsoft.com/office/powerpoint/2010/main" val="1704512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28BBA60-2142-3491-05CE-AB0B34A7D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49" y="1"/>
            <a:ext cx="1097279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E935CD-E683-123F-EBEC-8E2C44DD42D7}"/>
              </a:ext>
            </a:extLst>
          </p:cNvPr>
          <p:cNvSpPr txBox="1"/>
          <p:nvPr/>
        </p:nvSpPr>
        <p:spPr>
          <a:xfrm>
            <a:off x="3352646" y="774316"/>
            <a:ext cx="3631249" cy="707886"/>
          </a:xfrm>
          <a:prstGeom prst="rect">
            <a:avLst/>
          </a:prstGeom>
          <a:solidFill>
            <a:srgbClr val="D5FC79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Slicer carga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conjunto de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datos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IRM de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próstata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703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F6EA43-B3D1-FD9C-3B84-705DBA5E8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81" y="0"/>
            <a:ext cx="10989637" cy="6868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7BA736-C121-B7CA-6790-5C4685C38874}"/>
              </a:ext>
            </a:extLst>
          </p:cNvPr>
          <p:cNvSpPr txBox="1"/>
          <p:nvPr/>
        </p:nvSpPr>
        <p:spPr>
          <a:xfrm>
            <a:off x="7668006" y="862556"/>
            <a:ext cx="3631249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Hacer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clic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Bienvenido a Slicer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menú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Módulos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a la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categoría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Seleccionar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modulo Extension de MONAI Slicer-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automática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3D.</a:t>
            </a:r>
          </a:p>
          <a:p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804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267744D-74B6-A9E3-BA59-3D4CB9B1E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6E0C7D-5062-62FF-7C16-F1D3FA8C768A}"/>
              </a:ext>
            </a:extLst>
          </p:cNvPr>
          <p:cNvSpPr txBox="1"/>
          <p:nvPr/>
        </p:nvSpPr>
        <p:spPr>
          <a:xfrm>
            <a:off x="4443365" y="1130024"/>
            <a:ext cx="402881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Introduzca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nombre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del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modelo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Próstata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menú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Modelo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endParaRPr lang="en-US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738089-CD1D-6473-1041-5B32951DE201}"/>
              </a:ext>
            </a:extLst>
          </p:cNvPr>
          <p:cNvSpPr txBox="1"/>
          <p:nvPr/>
        </p:nvSpPr>
        <p:spPr>
          <a:xfrm>
            <a:off x="4443365" y="2226596"/>
            <a:ext cx="435886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es-MX" sz="2000" b="0" i="0" u="none" strike="noStrike" dirty="0">
                <a:solidFill>
                  <a:srgbClr val="000000"/>
                </a:solidFill>
                <a:effectLst/>
              </a:rPr>
              <a:t>Seleccione el modelo </a:t>
            </a:r>
            <a:r>
              <a:rPr lang="es-MX" sz="2000" b="1" i="0" u="none" strike="noStrike" dirty="0">
                <a:solidFill>
                  <a:srgbClr val="000000"/>
                </a:solidFill>
                <a:effectLst/>
              </a:rPr>
              <a:t>Próstata - Multisecuencia</a:t>
            </a:r>
          </a:p>
        </p:txBody>
      </p:sp>
    </p:spTree>
    <p:extLst>
      <p:ext uri="{BB962C8B-B14F-4D97-AF65-F5344CB8AC3E}">
        <p14:creationId xmlns:p14="http://schemas.microsoft.com/office/powerpoint/2010/main" val="1134055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5E4B9A6-81B9-2BAA-C98C-B6C776405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0"/>
            <a:ext cx="109728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CC1EBA-79DE-0012-87F0-5C44FE481EF4}"/>
              </a:ext>
            </a:extLst>
          </p:cNvPr>
          <p:cNvSpPr txBox="1"/>
          <p:nvPr/>
        </p:nvSpPr>
        <p:spPr>
          <a:xfrm>
            <a:off x="3339394" y="1118873"/>
            <a:ext cx="402881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Introduzca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volume de entrada T2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msd-prostate-01-t2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volume de entrada ADC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msd-prostate-01-adc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D112C-56A7-7980-E43B-1133A51555FE}"/>
              </a:ext>
            </a:extLst>
          </p:cNvPr>
          <p:cNvSpPr txBox="1"/>
          <p:nvPr/>
        </p:nvSpPr>
        <p:spPr>
          <a:xfrm>
            <a:off x="4081592" y="3253409"/>
            <a:ext cx="402881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Hacer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clic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Crear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nueva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Aplicar</a:t>
            </a:r>
            <a:endParaRPr lang="en-US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438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57758C4-50A6-F0DC-2069-B62494C58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24F2BF-52ED-1EE6-4B23-E9697B03F1D2}"/>
              </a:ext>
            </a:extLst>
          </p:cNvPr>
          <p:cNvSpPr txBox="1"/>
          <p:nvPr/>
        </p:nvSpPr>
        <p:spPr>
          <a:xfrm>
            <a:off x="3339394" y="1118873"/>
            <a:ext cx="363124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Slicer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inicia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inferencia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00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398554-5A29-48E2-D543-3E92F93B5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32" y="0"/>
            <a:ext cx="109728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F917F7-687A-3D0B-D43E-F4C138455067}"/>
              </a:ext>
            </a:extLst>
          </p:cNvPr>
          <p:cNvSpPr txBox="1"/>
          <p:nvPr/>
        </p:nvSpPr>
        <p:spPr>
          <a:xfrm>
            <a:off x="7712611" y="2112786"/>
            <a:ext cx="3631249" cy="1015663"/>
          </a:xfrm>
          <a:prstGeom prst="rect">
            <a:avLst/>
          </a:prstGeom>
          <a:solidFill>
            <a:srgbClr val="D5FC79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Slicer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muestra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resultado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la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próstata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basada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IA</a:t>
            </a:r>
          </a:p>
        </p:txBody>
      </p:sp>
    </p:spTree>
    <p:extLst>
      <p:ext uri="{BB962C8B-B14F-4D97-AF65-F5344CB8AC3E}">
        <p14:creationId xmlns:p14="http://schemas.microsoft.com/office/powerpoint/2010/main" val="686619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67B28-E927-7D3D-BA1D-7E0A1FEA6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8301-4D56-6817-557B-9ED204325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9675"/>
            <a:ext cx="10515600" cy="2130425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Objetivo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con IA #2: Glioma cerebral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5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999D2-ECAA-BB24-F3EE-BE2B1DD76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1E97-FA23-7FB4-DBDF-0DD9B111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172" y="365125"/>
            <a:ext cx="10670628" cy="1325563"/>
          </a:xfrm>
        </p:spPr>
        <p:txBody>
          <a:bodyPr/>
          <a:lstStyle/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Segmentación manual vs segmentación por 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7E442-C047-BDFD-216A-B2C2E2642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315956"/>
            <a:ext cx="5774635" cy="207051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_tradnl" dirty="0">
                <a:latin typeface="Calibri Light" panose="020F0302020204030204" pitchFamily="34" charset="0"/>
                <a:cs typeface="Calibri Light" panose="020F0302020204030204" pitchFamily="34" charset="0"/>
              </a:rPr>
              <a:t>Tradicionalmente, las imágenes médicas se han segmentado manualmente, el cual es un proceso que lleva mucho tiempo. Asimismo, exige un gran esfuerzo por parte de los radiólogos y está sujeto a la variabilidad entre lectores.</a:t>
            </a:r>
          </a:p>
          <a:p>
            <a:pPr marL="0" indent="0"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6A877-4AD5-4455-1829-9F762D107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65" y="1690688"/>
            <a:ext cx="5463760" cy="3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8"/>
    </mc:Choice>
    <mc:Fallback xmlns="">
      <p:transition spd="slow" advTm="765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1C1D5-008D-F87D-8412-A8806E632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BC5679F-8720-178D-BA9D-69BCE3B97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5" y="1690688"/>
            <a:ext cx="4702435" cy="468089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A78A04-4AC8-BEE0-AE51-0FB942CED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228" y="1660232"/>
            <a:ext cx="643233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basada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IA de neoplasia, necrosis y edema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imágenes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resonancia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magnética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cerebral</a:t>
            </a:r>
          </a:p>
          <a:p>
            <a:pPr marL="0" indent="0"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Conjunto 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datos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1) BraTS-GLI_00005-000-t1n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ponderado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T1)</a:t>
            </a:r>
          </a:p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2) BraTS-GLI_00005-000-t1c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ponderado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T1 post-Gd )</a:t>
            </a:r>
          </a:p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3) BraTS-GLI_00005-000-t2w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ponderado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T2)</a:t>
            </a:r>
          </a:p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4) BraTS-GLI_00005-000-t2f (T2-FLAIR )</a:t>
            </a:r>
          </a:p>
          <a:p>
            <a:pPr marL="0" indent="0"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2264C4-DC58-76B6-7243-46B01EA2112D}"/>
              </a:ext>
            </a:extLst>
          </p:cNvPr>
          <p:cNvSpPr txBox="1"/>
          <p:nvPr/>
        </p:nvSpPr>
        <p:spPr>
          <a:xfrm>
            <a:off x="6621517" y="69841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96C8F-13CD-2FE5-8AA5-1369F9739564}"/>
              </a:ext>
            </a:extLst>
          </p:cNvPr>
          <p:cNvSpPr txBox="1"/>
          <p:nvPr/>
        </p:nvSpPr>
        <p:spPr>
          <a:xfrm flipH="1">
            <a:off x="3627384" y="3877248"/>
            <a:ext cx="1245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Neoplasm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247FFE-8751-AEA2-8BAB-A7C16723E21A}"/>
              </a:ext>
            </a:extLst>
          </p:cNvPr>
          <p:cNvSpPr txBox="1"/>
          <p:nvPr/>
        </p:nvSpPr>
        <p:spPr>
          <a:xfrm flipH="1">
            <a:off x="2695902" y="4731706"/>
            <a:ext cx="1245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Necrosis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FFE175-E179-02CC-25C4-05F8AD5C76D7}"/>
              </a:ext>
            </a:extLst>
          </p:cNvPr>
          <p:cNvSpPr txBox="1"/>
          <p:nvPr/>
        </p:nvSpPr>
        <p:spPr>
          <a:xfrm flipH="1">
            <a:off x="2412124" y="5479334"/>
            <a:ext cx="1245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Edema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2D0570-0D8E-49A1-37EF-6910C7F005E0}"/>
              </a:ext>
            </a:extLst>
          </p:cNvPr>
          <p:cNvCxnSpPr>
            <a:cxnSpLocks/>
          </p:cNvCxnSpPr>
          <p:nvPr/>
        </p:nvCxnSpPr>
        <p:spPr>
          <a:xfrm flipH="1">
            <a:off x="3111062" y="4055618"/>
            <a:ext cx="662152" cy="23083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71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8"/>
    </mc:Choice>
    <mc:Fallback xmlns="">
      <p:transition spd="slow" advTm="765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065C1-96D0-BBB7-C464-E4EA465AB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B774A2-3ADE-9A27-E571-44A3915FB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-1"/>
            <a:ext cx="10972798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ABD92F-7AAF-CFBC-EC29-11243773FF27}"/>
              </a:ext>
            </a:extLst>
          </p:cNvPr>
          <p:cNvSpPr txBox="1"/>
          <p:nvPr/>
        </p:nvSpPr>
        <p:spPr>
          <a:xfrm>
            <a:off x="8348716" y="363499"/>
            <a:ext cx="3631249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Hacer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clic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Añadir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datos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módulo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Bienvenido a Slicer</a:t>
            </a:r>
          </a:p>
          <a:p>
            <a:b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Hacer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clic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Seleccionar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archivo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(s) para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añadir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y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buscar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ubicación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conjuntos de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datos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Slicer.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167205-E5B4-5B10-4DCF-CC7E0B0ED360}"/>
              </a:ext>
            </a:extLst>
          </p:cNvPr>
          <p:cNvSpPr/>
          <p:nvPr/>
        </p:nvSpPr>
        <p:spPr>
          <a:xfrm>
            <a:off x="987953" y="1234804"/>
            <a:ext cx="1309184" cy="57489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94764D-ED7C-EABE-A138-CAC8F94C9A10}"/>
              </a:ext>
            </a:extLst>
          </p:cNvPr>
          <p:cNvSpPr/>
          <p:nvPr/>
        </p:nvSpPr>
        <p:spPr>
          <a:xfrm>
            <a:off x="4652603" y="1858796"/>
            <a:ext cx="1965904" cy="57489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072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0C79-B110-1340-0A22-3DD9AF946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028B921-12F8-6C6C-9CA9-2A92373DC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DF2976-7965-98BE-97C3-504CB33C8DFB}"/>
              </a:ext>
            </a:extLst>
          </p:cNvPr>
          <p:cNvSpPr txBox="1"/>
          <p:nvPr/>
        </p:nvSpPr>
        <p:spPr>
          <a:xfrm>
            <a:off x="4916555" y="774316"/>
            <a:ext cx="7112159" cy="224676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En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subdirectorio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dataset4_BrainMRI_Glioma,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seleccionar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cuatro conjuntos de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datos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BraTS-GLI-00006-t1c.nii.gz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BraTS-GLI-00006-t1n.nii.gz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BraTS-GLI-00006-t2f.nii.gz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BraTS-GLI-00006-t2w.nii.gz</a:t>
            </a:r>
          </a:p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Hacer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clic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Abrir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B3A4CE-9788-E4E8-79E5-11899ED6E58C}"/>
              </a:ext>
            </a:extLst>
          </p:cNvPr>
          <p:cNvSpPr/>
          <p:nvPr/>
        </p:nvSpPr>
        <p:spPr>
          <a:xfrm>
            <a:off x="3538331" y="3487624"/>
            <a:ext cx="6480312" cy="230357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294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80B9616-66E5-B9DC-5FE5-BACEACCF6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9350D2-134A-5124-A9A9-E39D5ECEF301}"/>
              </a:ext>
            </a:extLst>
          </p:cNvPr>
          <p:cNvSpPr txBox="1"/>
          <p:nvPr/>
        </p:nvSpPr>
        <p:spPr>
          <a:xfrm>
            <a:off x="3339394" y="1118873"/>
            <a:ext cx="5844363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Seleccione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módulo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MONAISegAuto3D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introduzca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nombre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del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modelo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tumores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cerebrales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menú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Modelo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E8C8C-DFA5-10B5-D53A-A9AB1A5678C2}"/>
              </a:ext>
            </a:extLst>
          </p:cNvPr>
          <p:cNvSpPr txBox="1"/>
          <p:nvPr/>
        </p:nvSpPr>
        <p:spPr>
          <a:xfrm>
            <a:off x="-1" y="2464818"/>
            <a:ext cx="485044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Seleccione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modelo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tumores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cerebrales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(Brain Tumor Segmentation)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GLI</a:t>
            </a:r>
          </a:p>
        </p:txBody>
      </p:sp>
    </p:spTree>
    <p:extLst>
      <p:ext uri="{BB962C8B-B14F-4D97-AF65-F5344CB8AC3E}">
        <p14:creationId xmlns:p14="http://schemas.microsoft.com/office/powerpoint/2010/main" val="3789631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7DEE4-F080-D123-C960-75FD557FA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BE663E6-2CD2-3792-3058-8451B25C0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1A8B58-DE7C-C56E-90F8-8C0C8FF2606F}"/>
              </a:ext>
            </a:extLst>
          </p:cNvPr>
          <p:cNvSpPr txBox="1"/>
          <p:nvPr/>
        </p:nvSpPr>
        <p:spPr>
          <a:xfrm>
            <a:off x="4947640" y="1457734"/>
            <a:ext cx="5959845" cy="378565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Introducir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volúmenes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entrada de la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siguiente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manera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Volumen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de entrada T2F: BraTS-GLI_00005-000-t12f </a:t>
            </a:r>
          </a:p>
          <a:p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Volumen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de entrada T1C: BraTS-GLI_00005-000-t1c </a:t>
            </a:r>
          </a:p>
          <a:p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Volumen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de entrada T1N: BraTS-GLI_00005-000-t1n</a:t>
            </a:r>
          </a:p>
          <a:p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Volumen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de entrada T2W: BraTS-GLI_00005-000-t2w </a:t>
            </a:r>
          </a:p>
          <a:p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Hacer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clic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Crear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nueva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Aplicar</a:t>
            </a:r>
            <a:endParaRPr lang="en-US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Hacer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clic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Aplicar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para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iniciar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69FCCA4-B196-18B4-454F-A94283DA2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0"/>
            <a:ext cx="10972797" cy="6857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D4118E-F161-5A94-3F59-16A0CBF857D3}"/>
              </a:ext>
            </a:extLst>
          </p:cNvPr>
          <p:cNvSpPr txBox="1"/>
          <p:nvPr/>
        </p:nvSpPr>
        <p:spPr>
          <a:xfrm>
            <a:off x="5883812" y="2176191"/>
            <a:ext cx="5844363" cy="16312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Slicer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comienza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ejecutar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tarea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inferencia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Una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vez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finalizada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aparece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"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Procesamiento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finalizado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"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interfaz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gráfica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Slicer.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F81851-4C7A-BA43-BC5F-8B6275855270}"/>
              </a:ext>
            </a:extLst>
          </p:cNvPr>
          <p:cNvSpPr/>
          <p:nvPr/>
        </p:nvSpPr>
        <p:spPr>
          <a:xfrm>
            <a:off x="463820" y="4892470"/>
            <a:ext cx="1965904" cy="57489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172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B03F2-26BA-5CC7-3353-88AF6DFE5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4A7D712-02F9-F1E9-56A3-C34C137D9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0"/>
            <a:ext cx="10972797" cy="6857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31BAF6-3586-CAD8-5B97-BAD8EE37AF84}"/>
              </a:ext>
            </a:extLst>
          </p:cNvPr>
          <p:cNvSpPr txBox="1"/>
          <p:nvPr/>
        </p:nvSpPr>
        <p:spPr>
          <a:xfrm>
            <a:off x="5883812" y="2176191"/>
            <a:ext cx="5844363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Haga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clic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Mostrar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3D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para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visualizar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segmentos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3D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Visor 3D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1CAD98A-BCB0-DC98-67E8-14A255AED5C7}"/>
              </a:ext>
            </a:extLst>
          </p:cNvPr>
          <p:cNvSpPr/>
          <p:nvPr/>
        </p:nvSpPr>
        <p:spPr>
          <a:xfrm>
            <a:off x="2088859" y="3745684"/>
            <a:ext cx="1329655" cy="35403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522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10462-511B-B080-297F-62EA6A655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949F1-6073-8FD5-62A4-68568F93E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9675"/>
            <a:ext cx="10515600" cy="2130425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Objetivo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con IA #3: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todo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cuerpo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368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00BA9-419A-8D81-2764-F66A4C2EA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9EE488C-83F2-1DA0-DC60-DDE1D4305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565" y="759082"/>
            <a:ext cx="38737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todo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cuerpo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basada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IA</a:t>
            </a:r>
          </a:p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Conjunto 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datos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: </a:t>
            </a:r>
          </a:p>
          <a:p>
            <a:pPr marL="0" indent="0">
              <a:buNone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CT_ThoraxAbdomen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524341-38DC-9458-5684-D3F560109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36" y="789538"/>
            <a:ext cx="3338215" cy="4475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0A077D-1F88-0F5C-EE3E-2E4A25F61DFC}"/>
              </a:ext>
            </a:extLst>
          </p:cNvPr>
          <p:cNvSpPr txBox="1"/>
          <p:nvPr/>
        </p:nvSpPr>
        <p:spPr>
          <a:xfrm>
            <a:off x="334017" y="5268559"/>
            <a:ext cx="3338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Segmentación de cuerpo entero - TS1 - instantáneo (menos de 1 min)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A6D2BA-7C35-0CB3-4683-3163B1B3B65F}"/>
              </a:ext>
            </a:extLst>
          </p:cNvPr>
          <p:cNvSpPr txBox="1"/>
          <p:nvPr/>
        </p:nvSpPr>
        <p:spPr>
          <a:xfrm>
            <a:off x="3905477" y="5229259"/>
            <a:ext cx="439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Segmentación de cuerpo entero - TS1 </a:t>
            </a:r>
          </a:p>
          <a:p>
            <a:pPr algn="l"/>
            <a:r>
              <a:rPr lang="es-MX" b="0" i="0" u="none" strike="noStrike" dirty="0">
                <a:solidFill>
                  <a:srgbClr val="000000"/>
                </a:solidFill>
                <a:effectLst/>
              </a:rPr>
              <a:t>(7 min en Chip M3 Max con 128 GB RAM)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5DC8F1-805D-50BE-B9D1-A6F03B641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890" y="789537"/>
            <a:ext cx="3835285" cy="443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8"/>
    </mc:Choice>
    <mc:Fallback xmlns="">
      <p:transition spd="slow" advTm="765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1899442-770C-811F-514B-DDF8A6B8A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10760E-9BFB-99A8-9663-7D940F50C71F}"/>
              </a:ext>
            </a:extLst>
          </p:cNvPr>
          <p:cNvSpPr txBox="1"/>
          <p:nvPr/>
        </p:nvSpPr>
        <p:spPr>
          <a:xfrm>
            <a:off x="999307" y="2424367"/>
            <a:ext cx="4028815" cy="16312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En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módulo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Importar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archivos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DICOM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seleccionar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Paciente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paciente1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y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hacer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doble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clic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la imagen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CT_Thorax_Abdomen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para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cargarla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Slicer.</a:t>
            </a:r>
          </a:p>
        </p:txBody>
      </p:sp>
    </p:spTree>
    <p:extLst>
      <p:ext uri="{BB962C8B-B14F-4D97-AF65-F5344CB8AC3E}">
        <p14:creationId xmlns:p14="http://schemas.microsoft.com/office/powerpoint/2010/main" val="298051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09C9B-6E29-29DC-33C4-655E7C900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0D1F-320C-7543-6F52-3ABB5BE7C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manual vs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por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024CC-E965-D123-13CB-CB8501E2A017}"/>
              </a:ext>
            </a:extLst>
          </p:cNvPr>
          <p:cNvSpPr txBox="1"/>
          <p:nvPr/>
        </p:nvSpPr>
        <p:spPr>
          <a:xfrm>
            <a:off x="7169426" y="1690688"/>
            <a:ext cx="462500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En la última década, la segmentación de imágenes se ha visto impulsada por el desarrollo de algoritmos de aprendizaje profundo (por ejemplo, </a:t>
            </a:r>
            <a:r>
              <a:rPr lang="es-ES_tradnl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nnUnet</a:t>
            </a:r>
            <a:r>
              <a:rPr lang="es-ES_trad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del Centro Alemán de Investigación Oncológica (German </a:t>
            </a:r>
            <a:r>
              <a:rPr lang="es-ES_tradnl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Cancer</a:t>
            </a:r>
            <a:r>
              <a:rPr lang="es-ES_trad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_tradnl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es-ES_trad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Center)/ </a:t>
            </a:r>
            <a:r>
              <a:rPr lang="es-ES_tradnl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Reserch</a:t>
            </a:r>
            <a:r>
              <a:rPr lang="es-ES_trad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Helmholtz).</a:t>
            </a:r>
          </a:p>
          <a:p>
            <a:endParaRPr lang="es-ES_tradn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Las herramientas de segmentación basadas en IA pueden reducir el tiempo de segmentación y proporcionar resultados más reproducibles.</a:t>
            </a:r>
          </a:p>
          <a:p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SlicerCapture3d.mp4">
            <a:hlinkClick r:id="" action="ppaction://media"/>
            <a:extLst>
              <a:ext uri="{FF2B5EF4-FFF2-40B4-BE49-F238E27FC236}">
                <a16:creationId xmlns:a16="http://schemas.microsoft.com/office/drawing/2014/main" id="{365DE2D7-606C-7D3A-76A8-4B753D651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026" y="1690688"/>
            <a:ext cx="6573078" cy="424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8"/>
    </mc:Choice>
    <mc:Fallback xmlns="">
      <p:transition spd="slow" advTm="7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8F36C1E-CFCC-7799-9D1C-7FC38CF4D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614DC9-3BB2-FBB1-31CA-DD046AF11BE6}"/>
              </a:ext>
            </a:extLst>
          </p:cNvPr>
          <p:cNvSpPr txBox="1"/>
          <p:nvPr/>
        </p:nvSpPr>
        <p:spPr>
          <a:xfrm>
            <a:off x="3339394" y="1118873"/>
            <a:ext cx="5844363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Seleccionar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módulo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MONAISegAuto3D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introducir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nombre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del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modelo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del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cuerpo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completo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menú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Modelo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597B6-028D-F6B1-3BA7-A24AF2EE438E}"/>
              </a:ext>
            </a:extLst>
          </p:cNvPr>
          <p:cNvSpPr txBox="1"/>
          <p:nvPr/>
        </p:nvSpPr>
        <p:spPr>
          <a:xfrm>
            <a:off x="3339394" y="3515019"/>
            <a:ext cx="4850449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Seleccionar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modelo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del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cuerpo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completo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TS1 -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instantáneo</a:t>
            </a:r>
            <a:endParaRPr lang="en-US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9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8"/>
    </mc:Choice>
    <mc:Fallback xmlns="">
      <p:transition spd="slow" advTm="7658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37C12-D780-AD07-8C55-1B5C70D8F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7293EBB-907A-FFA6-B997-3A854175B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3A8A3E-1275-097C-7FDA-80503C5D5DB2}"/>
              </a:ext>
            </a:extLst>
          </p:cNvPr>
          <p:cNvSpPr txBox="1"/>
          <p:nvPr/>
        </p:nvSpPr>
        <p:spPr>
          <a:xfrm>
            <a:off x="3845580" y="2921168"/>
            <a:ext cx="6497025" cy="16312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Seleccionar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Volumen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entrada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6: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CT_Thorax_Abdomen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, </a:t>
            </a:r>
          </a:p>
          <a:p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Hacer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clic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Crear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nueva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Aplicar</a:t>
            </a:r>
            <a:endParaRPr lang="en-US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Hacer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clic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Aplicar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para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iniciar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endParaRPr lang="en-US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12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8"/>
    </mc:Choice>
    <mc:Fallback xmlns="">
      <p:transition spd="slow" advTm="7658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72A7395-3535-8A4A-E26F-26EB3DEDD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5FB853-931B-4CC1-397A-289463ACC7F5}"/>
              </a:ext>
            </a:extLst>
          </p:cNvPr>
          <p:cNvSpPr txBox="1"/>
          <p:nvPr/>
        </p:nvSpPr>
        <p:spPr>
          <a:xfrm>
            <a:off x="3845580" y="2921168"/>
            <a:ext cx="5844363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Slicer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muestra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resultado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la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basada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IA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utilizando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cuerpo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entero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TS1-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instantáneo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65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7DC3978-8F43-C30F-EB92-FAAD7D9B3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43CEBA-94FB-08F7-7FB6-D8641825F792}"/>
              </a:ext>
            </a:extLst>
          </p:cNvPr>
          <p:cNvSpPr txBox="1"/>
          <p:nvPr/>
        </p:nvSpPr>
        <p:spPr>
          <a:xfrm>
            <a:off x="3845580" y="2921168"/>
            <a:ext cx="5844363" cy="31700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es-MX" sz="2000" b="0" i="0" u="none" strike="noStrike" dirty="0">
                <a:solidFill>
                  <a:srgbClr val="000000"/>
                </a:solidFill>
                <a:effectLst/>
              </a:rPr>
              <a:t>Seleccionar el módulo </a:t>
            </a:r>
            <a:r>
              <a:rPr lang="es-MX" sz="2000" b="1" i="0" u="none" strike="noStrike" dirty="0">
                <a:solidFill>
                  <a:srgbClr val="000000"/>
                </a:solidFill>
                <a:effectLst/>
              </a:rPr>
              <a:t>Datos</a:t>
            </a:r>
            <a:r>
              <a:rPr lang="es-MX" sz="2000" b="0" i="0" u="none" strike="noStrike" dirty="0">
                <a:solidFill>
                  <a:srgbClr val="000000"/>
                </a:solidFill>
                <a:effectLst/>
              </a:rPr>
              <a:t> en el menú Módulos y navegue por la lista de estructuras reconstruidas por el algoritmo de IA.</a:t>
            </a:r>
          </a:p>
          <a:p>
            <a:pPr algn="l"/>
            <a:br>
              <a:rPr lang="es-MX" sz="2000" b="0" i="0" u="none" strike="noStrike" dirty="0">
                <a:solidFill>
                  <a:srgbClr val="000000"/>
                </a:solidFill>
                <a:effectLst/>
              </a:rPr>
            </a:br>
            <a:endParaRPr lang="es-MX" sz="20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s-MX" sz="2000" b="0" i="0" u="none" strike="noStrike" dirty="0">
                <a:solidFill>
                  <a:srgbClr val="000000"/>
                </a:solidFill>
                <a:effectLst/>
              </a:rPr>
              <a:t>Activar/desactivar la visibilidad de una estructura específica mediante el icono del ojo situado junto a su nombre en la pestaña Jerarquía de materias del módulo Datos.</a:t>
            </a:r>
          </a:p>
          <a:p>
            <a:endParaRPr lang="en-US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207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3E9C580-0157-CBA7-CD63-6B27AADAA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E02B2D-FBB4-37F5-EF58-F10B9E1FEC92}"/>
              </a:ext>
            </a:extLst>
          </p:cNvPr>
          <p:cNvSpPr txBox="1"/>
          <p:nvPr/>
        </p:nvSpPr>
        <p:spPr>
          <a:xfrm>
            <a:off x="3845580" y="2921168"/>
            <a:ext cx="5844363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Seleccione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módulo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MONAISegAuto3DSeg y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repita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proceso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utilizando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la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cuerpo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completo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TS1 para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comparar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dos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modelos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116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5F39219-4011-27B6-D31C-2E00D6C6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72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52BE5-99AF-FC83-B600-08949FFD2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B8168-BB84-2B5E-E5B7-B9E5158C0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extensión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3D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SlicerMONAISeg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Auto3Dproporciona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rápida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basada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IA 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estructuras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anatómicas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patológicas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El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módulo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puede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ejecutarse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ordenadores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portátiles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y 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sobremesa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estándar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sin GPU</a:t>
            </a:r>
          </a:p>
        </p:txBody>
      </p:sp>
    </p:spTree>
    <p:extLst>
      <p:ext uri="{BB962C8B-B14F-4D97-AF65-F5344CB8AC3E}">
        <p14:creationId xmlns:p14="http://schemas.microsoft.com/office/powerpoint/2010/main" val="890342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"/>
          <p:cNvSpPr txBox="1">
            <a:spLocks noGrp="1"/>
          </p:cNvSpPr>
          <p:nvPr>
            <p:ph type="title"/>
          </p:nvPr>
        </p:nvSpPr>
        <p:spPr>
          <a:xfrm>
            <a:off x="378503" y="27518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r">
              <a:lnSpc>
                <a:spcPct val="90000"/>
              </a:lnSpc>
              <a:buSzPts val="4400"/>
            </a:pPr>
            <a:r>
              <a:rPr lang="en-US" b="1" dirty="0" err="1"/>
              <a:t>Agradecimientos</a:t>
            </a:r>
            <a:endParaRPr b="1" dirty="0"/>
          </a:p>
        </p:txBody>
      </p:sp>
      <p:sp>
        <p:nvSpPr>
          <p:cNvPr id="262" name="Google Shape;262;p14"/>
          <p:cNvSpPr txBox="1">
            <a:spLocks noGrp="1"/>
          </p:cNvSpPr>
          <p:nvPr>
            <p:ph type="body" idx="1"/>
          </p:nvPr>
        </p:nvSpPr>
        <p:spPr>
          <a:xfrm>
            <a:off x="6464829" y="1834976"/>
            <a:ext cx="5495441" cy="4351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buClr>
                <a:schemeClr val="dk1"/>
              </a:buClr>
              <a:buSzPts val="2800"/>
              <a:buNone/>
            </a:pPr>
            <a:r>
              <a:rPr lang="en-US" dirty="0">
                <a:ea typeface="Calibri"/>
                <a:sym typeface="Calibri"/>
              </a:rPr>
              <a:t>El </a:t>
            </a:r>
            <a:r>
              <a:rPr lang="en-US" dirty="0" err="1">
                <a:ea typeface="Calibri"/>
                <a:sym typeface="Calibri"/>
              </a:rPr>
              <a:t>proyecto</a:t>
            </a:r>
            <a:r>
              <a:rPr lang="en-US" dirty="0">
                <a:ea typeface="Calibri"/>
                <a:sym typeface="Calibri"/>
              </a:rPr>
              <a:t> de </a:t>
            </a:r>
            <a:r>
              <a:rPr lang="en-US" dirty="0" err="1">
                <a:ea typeface="Calibri"/>
                <a:sym typeface="Calibri"/>
              </a:rPr>
              <a:t>internacionalización</a:t>
            </a:r>
            <a:r>
              <a:rPr lang="en-US" dirty="0">
                <a:ea typeface="Calibri"/>
                <a:sym typeface="Calibri"/>
              </a:rPr>
              <a:t> de 3D Slicer y </a:t>
            </a:r>
            <a:r>
              <a:rPr lang="en-US" dirty="0" err="1">
                <a:ea typeface="Calibri"/>
                <a:sym typeface="Calibri"/>
              </a:rPr>
              <a:t>el</a:t>
            </a:r>
            <a:r>
              <a:rPr lang="en-US" dirty="0">
                <a:ea typeface="Calibri"/>
                <a:sym typeface="Calibri"/>
              </a:rPr>
              <a:t> </a:t>
            </a:r>
            <a:r>
              <a:rPr lang="en-US" dirty="0" err="1">
                <a:ea typeface="Calibri"/>
                <a:sym typeface="Calibri"/>
              </a:rPr>
              <a:t>proyecto</a:t>
            </a:r>
            <a:r>
              <a:rPr lang="en-US" dirty="0">
                <a:ea typeface="Calibri"/>
                <a:sym typeface="Calibri"/>
              </a:rPr>
              <a:t> 3D Slicer para América Latina </a:t>
            </a:r>
            <a:r>
              <a:rPr lang="en-US" dirty="0" err="1">
                <a:ea typeface="Calibri"/>
                <a:sym typeface="Calibri"/>
              </a:rPr>
              <a:t>han</a:t>
            </a:r>
            <a:r>
              <a:rPr lang="en-US" dirty="0">
                <a:ea typeface="Calibri"/>
                <a:sym typeface="Calibri"/>
              </a:rPr>
              <a:t> </a:t>
            </a:r>
            <a:r>
              <a:rPr lang="en-US" dirty="0" err="1">
                <a:ea typeface="Calibri"/>
                <a:sym typeface="Calibri"/>
              </a:rPr>
              <a:t>sido</a:t>
            </a:r>
            <a:r>
              <a:rPr lang="en-US" dirty="0">
                <a:ea typeface="Calibri"/>
                <a:sym typeface="Calibri"/>
              </a:rPr>
              <a:t> </a:t>
            </a:r>
            <a:r>
              <a:rPr lang="en-US" dirty="0" err="1">
                <a:ea typeface="Calibri"/>
                <a:sym typeface="Calibri"/>
              </a:rPr>
              <a:t>posibles</a:t>
            </a:r>
            <a:r>
              <a:rPr lang="en-US" dirty="0">
                <a:ea typeface="Calibri"/>
                <a:sym typeface="Calibri"/>
              </a:rPr>
              <a:t> gracias a dos </a:t>
            </a:r>
            <a:r>
              <a:rPr lang="en-US" dirty="0" err="1">
                <a:ea typeface="Calibri"/>
                <a:sym typeface="Calibri"/>
              </a:rPr>
              <a:t>subvenciones</a:t>
            </a:r>
            <a:r>
              <a:rPr lang="en-US" dirty="0">
                <a:ea typeface="Calibri"/>
                <a:sym typeface="Calibri"/>
              </a:rPr>
              <a:t> CZI Essential Open Source Software for Science (EOSS </a:t>
            </a:r>
            <a:r>
              <a:rPr lang="en-US" dirty="0" err="1">
                <a:ea typeface="Calibri"/>
                <a:sym typeface="Calibri"/>
              </a:rPr>
              <a:t>ciclo</a:t>
            </a:r>
            <a:r>
              <a:rPr lang="en-US" dirty="0">
                <a:ea typeface="Calibri"/>
                <a:sym typeface="Calibri"/>
              </a:rPr>
              <a:t> 4 y 5).</a:t>
            </a:r>
          </a:p>
        </p:txBody>
      </p:sp>
      <p:pic>
        <p:nvPicPr>
          <p:cNvPr id="263" name="Google Shape;26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1184" y="4854267"/>
            <a:ext cx="3112008" cy="1591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969A6AEB-01E8-3801-702A-D416433BD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36" y="393909"/>
            <a:ext cx="4837136" cy="3873292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4572B82-DA79-AC25-65CF-BCB7BA266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155" y="1719471"/>
            <a:ext cx="4837136" cy="4099397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6917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1"/>
    </mc:Choice>
    <mc:Fallback xmlns="">
      <p:transition spd="slow" advTm="1730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6CD0E-A557-9123-52DB-DED25E128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Calibri Light" panose="020F0302020204030204" pitchFamily="34" charset="0"/>
                <a:cs typeface="Calibri Light" panose="020F0302020204030204" pitchFamily="34" charset="0"/>
              </a:rPr>
              <a:t>Terminología de 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FB1E7-04BA-6B55-FED2-4540B42CA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>
                <a:latin typeface="Calibri Light" panose="020F0302020204030204" pitchFamily="34" charset="0"/>
                <a:cs typeface="Calibri Light" panose="020F0302020204030204" pitchFamily="34" charset="0"/>
              </a:rPr>
              <a:t>Un </a:t>
            </a:r>
            <a:r>
              <a:rPr lang="es-ES_tradnl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modelo</a:t>
            </a:r>
            <a:r>
              <a:rPr lang="es-ES_tradnl" dirty="0">
                <a:latin typeface="Calibri Light" panose="020F0302020204030204" pitchFamily="34" charset="0"/>
                <a:cs typeface="Calibri Light" panose="020F0302020204030204" pitchFamily="34" charset="0"/>
              </a:rPr>
              <a:t> es un algoritmo de IA entrenado para realizar una tarea específica (por ejemplo, un modelo de segmentación de tumores cerebrales)</a:t>
            </a:r>
          </a:p>
          <a:p>
            <a:r>
              <a:rPr lang="es-ES_tradnl" dirty="0">
                <a:latin typeface="Calibri Light" panose="020F0302020204030204" pitchFamily="34" charset="0"/>
                <a:cs typeface="Calibri Light" panose="020F0302020204030204" pitchFamily="34" charset="0"/>
              </a:rPr>
              <a:t>Las </a:t>
            </a:r>
            <a:r>
              <a:rPr lang="es-ES_tradnl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ponderaciones</a:t>
            </a:r>
            <a:r>
              <a:rPr lang="es-ES_tradnl" dirty="0">
                <a:latin typeface="Calibri Light" panose="020F0302020204030204" pitchFamily="34" charset="0"/>
                <a:cs typeface="Calibri Light" panose="020F0302020204030204" pitchFamily="34" charset="0"/>
              </a:rPr>
              <a:t> de un modelo de IA son pequeños números que determinan la importancia que el modelo da a las diferentes características de la imagen.</a:t>
            </a:r>
          </a:p>
          <a:p>
            <a:r>
              <a:rPr lang="es-ES_tradnl" dirty="0">
                <a:latin typeface="Calibri Light" panose="020F0302020204030204" pitchFamily="34" charset="0"/>
                <a:cs typeface="Calibri Light" panose="020F0302020204030204" pitchFamily="34" charset="0"/>
              </a:rPr>
              <a:t>Durante la fase de </a:t>
            </a:r>
            <a:r>
              <a:rPr lang="es-ES_tradnl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entrenamiento</a:t>
            </a:r>
            <a:r>
              <a:rPr lang="es-ES_tradnl" dirty="0">
                <a:latin typeface="Calibri Light" panose="020F0302020204030204" pitchFamily="34" charset="0"/>
                <a:cs typeface="Calibri Light" panose="020F0302020204030204" pitchFamily="34" charset="0"/>
              </a:rPr>
              <a:t>, un modelo aprende patrones a partir de datos etiquetados por expertos y ajusta sus ponderaciones para mejorar sus predicciones</a:t>
            </a:r>
          </a:p>
          <a:p>
            <a:r>
              <a:rPr lang="es-ES_tradnl" dirty="0">
                <a:latin typeface="Calibri Light" panose="020F0302020204030204" pitchFamily="34" charset="0"/>
                <a:cs typeface="Calibri Light" panose="020F0302020204030204" pitchFamily="34" charset="0"/>
              </a:rPr>
              <a:t>Durante la fase de </a:t>
            </a:r>
            <a:r>
              <a:rPr lang="es-ES_tradnl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validación/prueba</a:t>
            </a:r>
            <a:r>
              <a:rPr lang="es-ES_tradnl" dirty="0">
                <a:latin typeface="Calibri Light" panose="020F0302020204030204" pitchFamily="34" charset="0"/>
                <a:cs typeface="Calibri Light" panose="020F0302020204030204" pitchFamily="34" charset="0"/>
              </a:rPr>
              <a:t>, el modelo se evalúa en un conjunto separado de datos no utilizados durante la fase de Entrenamiento.</a:t>
            </a:r>
          </a:p>
          <a:p>
            <a:r>
              <a:rPr lang="es-ES_tradnl" dirty="0">
                <a:latin typeface="Calibri Light" panose="020F0302020204030204" pitchFamily="34" charset="0"/>
                <a:cs typeface="Calibri Light" panose="020F0302020204030204" pitchFamily="34" charset="0"/>
              </a:rPr>
              <a:t>Durante la fase de </a:t>
            </a:r>
            <a:r>
              <a:rPr lang="es-ES_tradnl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inferencia</a:t>
            </a:r>
            <a:r>
              <a:rPr lang="es-ES_tradnl" dirty="0">
                <a:latin typeface="Calibri Light" panose="020F0302020204030204" pitchFamily="34" charset="0"/>
                <a:cs typeface="Calibri Light" panose="020F0302020204030204" pitchFamily="34" charset="0"/>
              </a:rPr>
              <a:t>, el modelo se aplica a nuevos conjuntos de datos para realizar la tarea específica para la que fue entrenado.</a:t>
            </a:r>
          </a:p>
        </p:txBody>
      </p:sp>
    </p:spTree>
    <p:extLst>
      <p:ext uri="{BB962C8B-B14F-4D97-AF65-F5344CB8AC3E}">
        <p14:creationId xmlns:p14="http://schemas.microsoft.com/office/powerpoint/2010/main" val="35403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8"/>
    </mc:Choice>
    <mc:Fallback xmlns="">
      <p:transition spd="slow" advTm="765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C66EB-DEAD-04BF-4B29-CC24ABFE1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Taller de IA de 3D Slicer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E04B7-070F-EA3A-FA7F-82EF836F1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3087" cy="4351338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Este tutorial se centra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ejecución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dirty="0" err="1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tareas</a:t>
            </a:r>
            <a:r>
              <a:rPr lang="en-US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dirty="0" err="1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inferencia</a:t>
            </a:r>
            <a:r>
              <a:rPr lang="en-US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utilizando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varios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modelos</a:t>
            </a:r>
            <a:r>
              <a:rPr lang="en-US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 de IA </a:t>
            </a:r>
            <a:r>
              <a:rPr lang="en-US" dirty="0" err="1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preentrenados</a:t>
            </a:r>
            <a:r>
              <a:rPr lang="en-US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para la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automatizada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estructuras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anatómicas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patológicas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76A37-AA8D-FE84-ADEE-407493FAB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139" y="1260829"/>
            <a:ext cx="4702435" cy="468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08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C7D67-C867-004F-99C9-075711AAD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04B86-4BC5-E916-85AB-D0CAC463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Extensión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 MONAI Slicer-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automática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3D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AB247-8942-6679-0DA3-EAA013917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382" y="1825625"/>
            <a:ext cx="54830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Este tutorial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utiliza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modelos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preentrenados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 MONAI Slicer-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automática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3D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herramienta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está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diseñada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para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funcionar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computadoras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portátiles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o 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sobremesa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sin GPU.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8A4E6-3765-C618-3CA1-B317604ED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45" y="1690688"/>
            <a:ext cx="5149374" cy="417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3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739A5-5B93-A491-1531-82658012C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31EB-E635-4E48-4B5C-CD1067ED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Extensión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 MONAI Slicer-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automática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3D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B6C32-A472-6B03-470F-C78826295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382" y="1825625"/>
            <a:ext cx="54830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Soporte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múltiples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modalidades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(TC, RM)</a:t>
            </a:r>
          </a:p>
          <a:p>
            <a:pPr marL="0" indent="0"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Múltiples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anatomías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(cabeza,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tórax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abdomen, pelvis, etc.)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Múltiples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patologías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(tumor,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hemorragia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edema)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E81E81-D5C0-0520-E310-258B584B5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45" y="1690688"/>
            <a:ext cx="5149374" cy="417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01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26731-973D-F28F-E16B-925F34C49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38793" cy="1325563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Tutorial Slicer de IA : </a:t>
            </a:r>
            <a:r>
              <a:rPr lang="en-US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Objetivo</a:t>
            </a: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C509D-4BB0-2465-0551-365BAF596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Objetivo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#1: </a:t>
            </a: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Próstata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Objetivo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#2: Glioma cerebral</a:t>
            </a:r>
          </a:p>
          <a:p>
            <a:pPr marL="0" indent="0">
              <a:buNone/>
            </a:pP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Objetivo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#3: </a:t>
            </a: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todo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cuerpo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84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03FC3-DC71-E5DC-C68D-00D10D70A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9D28-B95F-B5AD-395F-1B33803E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9675"/>
            <a:ext cx="10515600" cy="2130425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Objetivo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segmentación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con IA #1: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Próstata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78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4F178DD8AD5D42B7E54A64C7A32259" ma:contentTypeVersion="13" ma:contentTypeDescription="Create a new document." ma:contentTypeScope="" ma:versionID="54b40138b4a9bf238731f94c1d996c9a">
  <xsd:schema xmlns:xsd="http://www.w3.org/2001/XMLSchema" xmlns:xs="http://www.w3.org/2001/XMLSchema" xmlns:p="http://schemas.microsoft.com/office/2006/metadata/properties" xmlns:ns2="da2f274f-5e6c-4126-98a1-686d90f0b627" xmlns:ns3="098f7cbb-c9e9-450d-82ba-91729ba27895" targetNamespace="http://schemas.microsoft.com/office/2006/metadata/properties" ma:root="true" ma:fieldsID="aa3fc28c7022aeac332799341cfdc5e2" ns2:_="" ns3:_="">
    <xsd:import namespace="da2f274f-5e6c-4126-98a1-686d90f0b627"/>
    <xsd:import namespace="098f7cbb-c9e9-450d-82ba-91729ba278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f274f-5e6c-4126-98a1-686d90f0b6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53b1c0-f410-437d-8ee7-1cf68b209f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f7cbb-c9e9-450d-82ba-91729ba2789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5634cb3-39a3-428d-b4a9-80f5fed272d9}" ma:internalName="TaxCatchAll" ma:showField="CatchAllData" ma:web="098f7cbb-c9e9-450d-82ba-91729ba278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8f7cbb-c9e9-450d-82ba-91729ba27895" xsi:nil="true"/>
    <lcf76f155ced4ddcb4097134ff3c332f xmlns="da2f274f-5e6c-4126-98a1-686d90f0b62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910C87-CD80-4486-8E7D-BFE96CEA10E4}"/>
</file>

<file path=customXml/itemProps2.xml><?xml version="1.0" encoding="utf-8"?>
<ds:datastoreItem xmlns:ds="http://schemas.openxmlformats.org/officeDocument/2006/customXml" ds:itemID="{9F8C5C00-8653-498A-A1D1-CE8FBB9D73CF}"/>
</file>

<file path=customXml/itemProps3.xml><?xml version="1.0" encoding="utf-8"?>
<ds:datastoreItem xmlns:ds="http://schemas.openxmlformats.org/officeDocument/2006/customXml" ds:itemID="{8D5E66E1-2C46-41C3-9755-9BBE3C317825}"/>
</file>

<file path=docProps/app.xml><?xml version="1.0" encoding="utf-8"?>
<Properties xmlns="http://schemas.openxmlformats.org/officeDocument/2006/extended-properties" xmlns:vt="http://schemas.openxmlformats.org/officeDocument/2006/docPropsVTypes">
  <TotalTime>4110</TotalTime>
  <Words>1213</Words>
  <Application>Microsoft Office PowerPoint</Application>
  <PresentationFormat>Grand écran</PresentationFormat>
  <Paragraphs>132</Paragraphs>
  <Slides>37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Calibri Light</vt:lpstr>
      <vt:lpstr>Office Theme</vt:lpstr>
      <vt:lpstr> Segmentación basada en IA en 3D Slicer </vt:lpstr>
      <vt:lpstr>Segmentación manual vs segmentación por IA</vt:lpstr>
      <vt:lpstr>Segmentación manual vs segmentación por IA</vt:lpstr>
      <vt:lpstr>Terminología de IA</vt:lpstr>
      <vt:lpstr>Taller de IA de 3D Slicer</vt:lpstr>
      <vt:lpstr>Extensión de MONAI Slicer-Segmentación automática en 3D</vt:lpstr>
      <vt:lpstr>Extensión de MONAI Slicer-Segmentación automática en 3D</vt:lpstr>
      <vt:lpstr>Tutorial Slicer de IA : Objetivo de segmentación</vt:lpstr>
      <vt:lpstr>Objetivo de segmentación con IA #1: Próstata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Objetivo de segmentación con IA #2: Glioma cerebral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Objetivo de segmentación con IA #3: Segmentación de todo el cuerpo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Conclusión</vt:lpstr>
      <vt:lpstr>Agradecimientos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Pujol, Sonia M.,Ph.D.</dc:creator>
  <cp:lastModifiedBy>Adriana Herlinda Vilchis Gonzalez</cp:lastModifiedBy>
  <cp:revision>7</cp:revision>
  <dcterms:created xsi:type="dcterms:W3CDTF">2025-07-03T13:11:03Z</dcterms:created>
  <dcterms:modified xsi:type="dcterms:W3CDTF">2025-08-08T02:30:30Z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0x010100EC4F178DD8AD5D42B7E54A64C7A32259</vt:lpwstr>
  </property>
</Properties>
</file>